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5" r:id="rId1"/>
  </p:sldMasterIdLst>
  <p:notesMasterIdLst>
    <p:notesMasterId r:id="rId5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04" autoAdjust="0"/>
    <p:restoredTop sz="94660"/>
  </p:normalViewPr>
  <p:slideViewPr>
    <p:cSldViewPr snapToGrid="0">
      <p:cViewPr varScale="1">
        <p:scale>
          <a:sx n="78" d="100"/>
          <a:sy n="78" d="100"/>
        </p:scale>
        <p:origin x="869"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3EDE1C0-69A0-4B04-8E29-6984995A2380}" type="datetimeFigureOut">
              <a:rPr lang="en-IN" smtClean="0"/>
              <a:t>17-05-2024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E83A07C-34CF-4437-ADC1-9AC8E2A7EBB0}" type="slidenum">
              <a:rPr lang="en-IN" smtClean="0"/>
              <a:t>‹#›</a:t>
            </a:fld>
            <a:endParaRPr lang="en-IN"/>
          </a:p>
        </p:txBody>
      </p:sp>
    </p:spTree>
    <p:extLst>
      <p:ext uri="{BB962C8B-B14F-4D97-AF65-F5344CB8AC3E}">
        <p14:creationId xmlns:p14="http://schemas.microsoft.com/office/powerpoint/2010/main" val="4560591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E83A07C-34CF-4437-ADC1-9AC8E2A7EBB0}" type="slidenum">
              <a:rPr lang="en-IN" smtClean="0"/>
              <a:t>29</a:t>
            </a:fld>
            <a:endParaRPr lang="en-IN"/>
          </a:p>
        </p:txBody>
      </p:sp>
    </p:spTree>
    <p:extLst>
      <p:ext uri="{BB962C8B-B14F-4D97-AF65-F5344CB8AC3E}">
        <p14:creationId xmlns:p14="http://schemas.microsoft.com/office/powerpoint/2010/main" val="32209670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E83A07C-34CF-4437-ADC1-9AC8E2A7EBB0}" type="slidenum">
              <a:rPr lang="en-IN" smtClean="0"/>
              <a:t>30</a:t>
            </a:fld>
            <a:endParaRPr lang="en-IN"/>
          </a:p>
        </p:txBody>
      </p:sp>
    </p:spTree>
    <p:extLst>
      <p:ext uri="{BB962C8B-B14F-4D97-AF65-F5344CB8AC3E}">
        <p14:creationId xmlns:p14="http://schemas.microsoft.com/office/powerpoint/2010/main" val="36111518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E83A07C-34CF-4437-ADC1-9AC8E2A7EBB0}" type="slidenum">
              <a:rPr lang="en-IN" smtClean="0"/>
              <a:t>32</a:t>
            </a:fld>
            <a:endParaRPr lang="en-IN"/>
          </a:p>
        </p:txBody>
      </p:sp>
    </p:spTree>
    <p:extLst>
      <p:ext uri="{BB962C8B-B14F-4D97-AF65-F5344CB8AC3E}">
        <p14:creationId xmlns:p14="http://schemas.microsoft.com/office/powerpoint/2010/main" val="256691469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0E7D5663-2F23-4EF5-9D38-48E1A5243F61}" type="datetimeFigureOut">
              <a:rPr lang="en-IN" smtClean="0"/>
              <a:t>17-05-2024</a:t>
            </a:fld>
            <a:endParaRPr lang="en-IN"/>
          </a:p>
        </p:txBody>
      </p:sp>
      <p:sp>
        <p:nvSpPr>
          <p:cNvPr id="5" name="Footer Placeholder 4"/>
          <p:cNvSpPr>
            <a:spLocks noGrp="1"/>
          </p:cNvSpPr>
          <p:nvPr>
            <p:ph type="ftr" sz="quarter" idx="11"/>
          </p:nvPr>
        </p:nvSpPr>
        <p:spPr>
          <a:xfrm>
            <a:off x="1371600" y="4323845"/>
            <a:ext cx="6400800" cy="365125"/>
          </a:xfrm>
        </p:spPr>
        <p:txBody>
          <a:bodyPr/>
          <a:lstStyle/>
          <a:p>
            <a:endParaRPr lang="en-IN"/>
          </a:p>
        </p:txBody>
      </p:sp>
      <p:sp>
        <p:nvSpPr>
          <p:cNvPr id="6" name="Slide Number Placeholder 5"/>
          <p:cNvSpPr>
            <a:spLocks noGrp="1"/>
          </p:cNvSpPr>
          <p:nvPr>
            <p:ph type="sldNum" sz="quarter" idx="12"/>
          </p:nvPr>
        </p:nvSpPr>
        <p:spPr>
          <a:xfrm>
            <a:off x="8077200" y="1430866"/>
            <a:ext cx="2743200" cy="365125"/>
          </a:xfrm>
        </p:spPr>
        <p:txBody>
          <a:bodyPr/>
          <a:lstStyle/>
          <a:p>
            <a:fld id="{0D630C02-7337-4D6C-BE87-013C2449C1A7}" type="slidenum">
              <a:rPr lang="en-IN" smtClean="0"/>
              <a:t>‹#›</a:t>
            </a:fld>
            <a:endParaRPr lang="en-IN"/>
          </a:p>
        </p:txBody>
      </p:sp>
    </p:spTree>
    <p:extLst>
      <p:ext uri="{BB962C8B-B14F-4D97-AF65-F5344CB8AC3E}">
        <p14:creationId xmlns:p14="http://schemas.microsoft.com/office/powerpoint/2010/main" val="34595183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E7D5663-2F23-4EF5-9D38-48E1A5243F61}" type="datetimeFigureOut">
              <a:rPr lang="en-IN" smtClean="0"/>
              <a:t>17-05-2024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D630C02-7337-4D6C-BE87-013C2449C1A7}" type="slidenum">
              <a:rPr lang="en-IN" smtClean="0"/>
              <a:t>‹#›</a:t>
            </a:fld>
            <a:endParaRPr lang="en-IN"/>
          </a:p>
        </p:txBody>
      </p:sp>
    </p:spTree>
    <p:extLst>
      <p:ext uri="{BB962C8B-B14F-4D97-AF65-F5344CB8AC3E}">
        <p14:creationId xmlns:p14="http://schemas.microsoft.com/office/powerpoint/2010/main" val="17593723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0E7D5663-2F23-4EF5-9D38-48E1A5243F61}" type="datetimeFigureOut">
              <a:rPr lang="en-IN" smtClean="0"/>
              <a:t>17-05-2024</a:t>
            </a:fld>
            <a:endParaRPr lang="en-IN"/>
          </a:p>
        </p:txBody>
      </p:sp>
      <p:sp>
        <p:nvSpPr>
          <p:cNvPr id="6" name="Footer Placeholder 5"/>
          <p:cNvSpPr>
            <a:spLocks noGrp="1"/>
          </p:cNvSpPr>
          <p:nvPr>
            <p:ph type="ftr" sz="quarter" idx="11"/>
          </p:nvPr>
        </p:nvSpPr>
        <p:spPr>
          <a:xfrm>
            <a:off x="685800" y="379941"/>
            <a:ext cx="6991492" cy="365125"/>
          </a:xfrm>
        </p:spPr>
        <p:txBody>
          <a:bodyPr/>
          <a:lstStyle/>
          <a:p>
            <a:endParaRPr lang="en-IN"/>
          </a:p>
        </p:txBody>
      </p:sp>
      <p:sp>
        <p:nvSpPr>
          <p:cNvPr id="7" name="Slide Number Placeholder 6"/>
          <p:cNvSpPr>
            <a:spLocks noGrp="1"/>
          </p:cNvSpPr>
          <p:nvPr>
            <p:ph type="sldNum" sz="quarter" idx="12"/>
          </p:nvPr>
        </p:nvSpPr>
        <p:spPr>
          <a:xfrm>
            <a:off x="10862452" y="381000"/>
            <a:ext cx="643748" cy="365125"/>
          </a:xfrm>
        </p:spPr>
        <p:txBody>
          <a:bodyPr/>
          <a:lstStyle/>
          <a:p>
            <a:fld id="{0D630C02-7337-4D6C-BE87-013C2449C1A7}" type="slidenum">
              <a:rPr lang="en-IN" smtClean="0"/>
              <a:t>‹#›</a:t>
            </a:fld>
            <a:endParaRPr lang="en-IN"/>
          </a:p>
        </p:txBody>
      </p:sp>
    </p:spTree>
    <p:extLst>
      <p:ext uri="{BB962C8B-B14F-4D97-AF65-F5344CB8AC3E}">
        <p14:creationId xmlns:p14="http://schemas.microsoft.com/office/powerpoint/2010/main" val="347813428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3" name="Picture 12"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0E7D5663-2F23-4EF5-9D38-48E1A5243F61}" type="datetimeFigureOut">
              <a:rPr lang="en-IN" smtClean="0"/>
              <a:t>17-05-2024</a:t>
            </a:fld>
            <a:endParaRPr lang="en-IN"/>
          </a:p>
        </p:txBody>
      </p:sp>
      <p:sp>
        <p:nvSpPr>
          <p:cNvPr id="6" name="Footer Placeholder 5"/>
          <p:cNvSpPr>
            <a:spLocks noGrp="1"/>
          </p:cNvSpPr>
          <p:nvPr>
            <p:ph type="ftr" sz="quarter" idx="11"/>
          </p:nvPr>
        </p:nvSpPr>
        <p:spPr>
          <a:xfrm>
            <a:off x="685800" y="379941"/>
            <a:ext cx="6991492" cy="365125"/>
          </a:xfrm>
        </p:spPr>
        <p:txBody>
          <a:bodyPr/>
          <a:lstStyle/>
          <a:p>
            <a:endParaRPr lang="en-IN"/>
          </a:p>
        </p:txBody>
      </p:sp>
      <p:sp>
        <p:nvSpPr>
          <p:cNvPr id="7" name="Slide Number Placeholder 6"/>
          <p:cNvSpPr>
            <a:spLocks noGrp="1"/>
          </p:cNvSpPr>
          <p:nvPr>
            <p:ph type="sldNum" sz="quarter" idx="12"/>
          </p:nvPr>
        </p:nvSpPr>
        <p:spPr>
          <a:xfrm>
            <a:off x="10862452" y="381000"/>
            <a:ext cx="643748" cy="365125"/>
          </a:xfrm>
        </p:spPr>
        <p:txBody>
          <a:bodyPr/>
          <a:lstStyle/>
          <a:p>
            <a:fld id="{0D630C02-7337-4D6C-BE87-013C2449C1A7}" type="slidenum">
              <a:rPr lang="en-IN" smtClean="0"/>
              <a:t>‹#›</a:t>
            </a:fld>
            <a:endParaRPr lang="en-IN"/>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80142960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0E7D5663-2F23-4EF5-9D38-48E1A5243F61}" type="datetimeFigureOut">
              <a:rPr lang="en-IN" smtClean="0"/>
              <a:t>17-05-2024</a:t>
            </a:fld>
            <a:endParaRPr lang="en-IN"/>
          </a:p>
        </p:txBody>
      </p:sp>
      <p:sp>
        <p:nvSpPr>
          <p:cNvPr id="6" name="Footer Placeholder 5"/>
          <p:cNvSpPr>
            <a:spLocks noGrp="1"/>
          </p:cNvSpPr>
          <p:nvPr>
            <p:ph type="ftr" sz="quarter" idx="11"/>
          </p:nvPr>
        </p:nvSpPr>
        <p:spPr>
          <a:xfrm>
            <a:off x="685800" y="378883"/>
            <a:ext cx="6991492" cy="365125"/>
          </a:xfrm>
        </p:spPr>
        <p:txBody>
          <a:bodyPr/>
          <a:lstStyle/>
          <a:p>
            <a:endParaRPr lang="en-IN"/>
          </a:p>
        </p:txBody>
      </p:sp>
      <p:sp>
        <p:nvSpPr>
          <p:cNvPr id="7" name="Slide Number Placeholder 6"/>
          <p:cNvSpPr>
            <a:spLocks noGrp="1"/>
          </p:cNvSpPr>
          <p:nvPr>
            <p:ph type="sldNum" sz="quarter" idx="12"/>
          </p:nvPr>
        </p:nvSpPr>
        <p:spPr>
          <a:xfrm>
            <a:off x="10862452" y="381000"/>
            <a:ext cx="643748" cy="365125"/>
          </a:xfrm>
        </p:spPr>
        <p:txBody>
          <a:bodyPr/>
          <a:lstStyle/>
          <a:p>
            <a:fld id="{0D630C02-7337-4D6C-BE87-013C2449C1A7}" type="slidenum">
              <a:rPr lang="en-IN" smtClean="0"/>
              <a:t>‹#›</a:t>
            </a:fld>
            <a:endParaRPr lang="en-IN"/>
          </a:p>
        </p:txBody>
      </p:sp>
    </p:spTree>
    <p:extLst>
      <p:ext uri="{BB962C8B-B14F-4D97-AF65-F5344CB8AC3E}">
        <p14:creationId xmlns:p14="http://schemas.microsoft.com/office/powerpoint/2010/main" val="59312248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0E7D5663-2F23-4EF5-9D38-48E1A5243F61}" type="datetimeFigureOut">
              <a:rPr lang="en-IN" smtClean="0"/>
              <a:t>17-05-2024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0D630C02-7337-4D6C-BE87-013C2449C1A7}" type="slidenum">
              <a:rPr lang="en-IN" smtClean="0"/>
              <a:t>‹#›</a:t>
            </a:fld>
            <a:endParaRPr lang="en-IN"/>
          </a:p>
        </p:txBody>
      </p:sp>
    </p:spTree>
    <p:extLst>
      <p:ext uri="{BB962C8B-B14F-4D97-AF65-F5344CB8AC3E}">
        <p14:creationId xmlns:p14="http://schemas.microsoft.com/office/powerpoint/2010/main" val="29110964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0E7D5663-2F23-4EF5-9D38-48E1A5243F61}" type="datetimeFigureOut">
              <a:rPr lang="en-IN" smtClean="0"/>
              <a:t>17-05-2024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0D630C02-7337-4D6C-BE87-013C2449C1A7}" type="slidenum">
              <a:rPr lang="en-IN" smtClean="0"/>
              <a:t>‹#›</a:t>
            </a:fld>
            <a:endParaRPr lang="en-IN"/>
          </a:p>
        </p:txBody>
      </p:sp>
    </p:spTree>
    <p:extLst>
      <p:ext uri="{BB962C8B-B14F-4D97-AF65-F5344CB8AC3E}">
        <p14:creationId xmlns:p14="http://schemas.microsoft.com/office/powerpoint/2010/main" val="341817046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E7D5663-2F23-4EF5-9D38-48E1A5243F61}" type="datetimeFigureOut">
              <a:rPr lang="en-IN" smtClean="0"/>
              <a:t>17-05-2024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D630C02-7337-4D6C-BE87-013C2449C1A7}" type="slidenum">
              <a:rPr lang="en-IN" smtClean="0"/>
              <a:t>‹#›</a:t>
            </a:fld>
            <a:endParaRPr lang="en-IN"/>
          </a:p>
        </p:txBody>
      </p:sp>
    </p:spTree>
    <p:extLst>
      <p:ext uri="{BB962C8B-B14F-4D97-AF65-F5344CB8AC3E}">
        <p14:creationId xmlns:p14="http://schemas.microsoft.com/office/powerpoint/2010/main" val="78231651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0E7D5663-2F23-4EF5-9D38-48E1A5243F61}" type="datetimeFigureOut">
              <a:rPr lang="en-IN" smtClean="0"/>
              <a:t>17-05-2024</a:t>
            </a:fld>
            <a:endParaRPr lang="en-IN"/>
          </a:p>
        </p:txBody>
      </p:sp>
      <p:sp>
        <p:nvSpPr>
          <p:cNvPr id="5" name="Footer Placeholder 4"/>
          <p:cNvSpPr>
            <a:spLocks noGrp="1"/>
          </p:cNvSpPr>
          <p:nvPr>
            <p:ph type="ftr" sz="quarter" idx="11"/>
          </p:nvPr>
        </p:nvSpPr>
        <p:spPr>
          <a:xfrm>
            <a:off x="685800" y="381000"/>
            <a:ext cx="6991492" cy="365125"/>
          </a:xfrm>
        </p:spPr>
        <p:txBody>
          <a:bodyPr/>
          <a:lstStyle/>
          <a:p>
            <a:endParaRPr lang="en-IN"/>
          </a:p>
        </p:txBody>
      </p:sp>
      <p:sp>
        <p:nvSpPr>
          <p:cNvPr id="6" name="Slide Number Placeholder 5"/>
          <p:cNvSpPr>
            <a:spLocks noGrp="1"/>
          </p:cNvSpPr>
          <p:nvPr>
            <p:ph type="sldNum" sz="quarter" idx="12"/>
          </p:nvPr>
        </p:nvSpPr>
        <p:spPr>
          <a:xfrm>
            <a:off x="10862452" y="381000"/>
            <a:ext cx="643748" cy="365125"/>
          </a:xfrm>
        </p:spPr>
        <p:txBody>
          <a:bodyPr/>
          <a:lstStyle/>
          <a:p>
            <a:fld id="{0D630C02-7337-4D6C-BE87-013C2449C1A7}" type="slidenum">
              <a:rPr lang="en-IN" smtClean="0"/>
              <a:t>‹#›</a:t>
            </a:fld>
            <a:endParaRPr lang="en-IN"/>
          </a:p>
        </p:txBody>
      </p:sp>
    </p:spTree>
    <p:extLst>
      <p:ext uri="{BB962C8B-B14F-4D97-AF65-F5344CB8AC3E}">
        <p14:creationId xmlns:p14="http://schemas.microsoft.com/office/powerpoint/2010/main" val="26250756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E7D5663-2F23-4EF5-9D38-48E1A5243F61}" type="datetimeFigureOut">
              <a:rPr lang="en-IN" smtClean="0"/>
              <a:t>17-05-2024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D630C02-7337-4D6C-BE87-013C2449C1A7}" type="slidenum">
              <a:rPr lang="en-IN" smtClean="0"/>
              <a:t>‹#›</a:t>
            </a:fld>
            <a:endParaRPr lang="en-IN"/>
          </a:p>
        </p:txBody>
      </p:sp>
    </p:spTree>
    <p:extLst>
      <p:ext uri="{BB962C8B-B14F-4D97-AF65-F5344CB8AC3E}">
        <p14:creationId xmlns:p14="http://schemas.microsoft.com/office/powerpoint/2010/main" val="15066633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0E7D5663-2F23-4EF5-9D38-48E1A5243F61}" type="datetimeFigureOut">
              <a:rPr lang="en-IN" smtClean="0"/>
              <a:t>17-05-2024</a:t>
            </a:fld>
            <a:endParaRPr lang="en-IN"/>
          </a:p>
        </p:txBody>
      </p:sp>
      <p:sp>
        <p:nvSpPr>
          <p:cNvPr id="5" name="Footer Placeholder 4"/>
          <p:cNvSpPr>
            <a:spLocks noGrp="1"/>
          </p:cNvSpPr>
          <p:nvPr>
            <p:ph type="ftr" sz="quarter" idx="11"/>
          </p:nvPr>
        </p:nvSpPr>
        <p:spPr>
          <a:xfrm>
            <a:off x="685800" y="381001"/>
            <a:ext cx="6991492" cy="364065"/>
          </a:xfrm>
        </p:spPr>
        <p:txBody>
          <a:bodyPr/>
          <a:lstStyle/>
          <a:p>
            <a:endParaRPr lang="en-IN"/>
          </a:p>
        </p:txBody>
      </p:sp>
      <p:sp>
        <p:nvSpPr>
          <p:cNvPr id="6" name="Slide Number Placeholder 5"/>
          <p:cNvSpPr>
            <a:spLocks noGrp="1"/>
          </p:cNvSpPr>
          <p:nvPr>
            <p:ph type="sldNum" sz="quarter" idx="12"/>
          </p:nvPr>
        </p:nvSpPr>
        <p:spPr>
          <a:xfrm>
            <a:off x="10862452" y="381000"/>
            <a:ext cx="643748" cy="365125"/>
          </a:xfrm>
        </p:spPr>
        <p:txBody>
          <a:bodyPr/>
          <a:lstStyle/>
          <a:p>
            <a:fld id="{0D630C02-7337-4D6C-BE87-013C2449C1A7}" type="slidenum">
              <a:rPr lang="en-IN" smtClean="0"/>
              <a:t>‹#›</a:t>
            </a:fld>
            <a:endParaRPr lang="en-IN"/>
          </a:p>
        </p:txBody>
      </p:sp>
    </p:spTree>
    <p:extLst>
      <p:ext uri="{BB962C8B-B14F-4D97-AF65-F5344CB8AC3E}">
        <p14:creationId xmlns:p14="http://schemas.microsoft.com/office/powerpoint/2010/main" val="8696871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E7D5663-2F23-4EF5-9D38-48E1A5243F61}" type="datetimeFigureOut">
              <a:rPr lang="en-IN" smtClean="0"/>
              <a:t>17-05-2024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D630C02-7337-4D6C-BE87-013C2449C1A7}" type="slidenum">
              <a:rPr lang="en-IN" smtClean="0"/>
              <a:t>‹#›</a:t>
            </a:fld>
            <a:endParaRPr lang="en-IN"/>
          </a:p>
        </p:txBody>
      </p:sp>
    </p:spTree>
    <p:extLst>
      <p:ext uri="{BB962C8B-B14F-4D97-AF65-F5344CB8AC3E}">
        <p14:creationId xmlns:p14="http://schemas.microsoft.com/office/powerpoint/2010/main" val="13651238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E7D5663-2F23-4EF5-9D38-48E1A5243F61}" type="datetimeFigureOut">
              <a:rPr lang="en-IN" smtClean="0"/>
              <a:t>17-05-2024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0D630C02-7337-4D6C-BE87-013C2449C1A7}" type="slidenum">
              <a:rPr lang="en-IN" smtClean="0"/>
              <a:t>‹#›</a:t>
            </a:fld>
            <a:endParaRPr lang="en-IN"/>
          </a:p>
        </p:txBody>
      </p:sp>
    </p:spTree>
    <p:extLst>
      <p:ext uri="{BB962C8B-B14F-4D97-AF65-F5344CB8AC3E}">
        <p14:creationId xmlns:p14="http://schemas.microsoft.com/office/powerpoint/2010/main" val="23610284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E7D5663-2F23-4EF5-9D38-48E1A5243F61}" type="datetimeFigureOut">
              <a:rPr lang="en-IN" smtClean="0"/>
              <a:t>17-05-2024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0D630C02-7337-4D6C-BE87-013C2449C1A7}" type="slidenum">
              <a:rPr lang="en-IN" smtClean="0"/>
              <a:t>‹#›</a:t>
            </a:fld>
            <a:endParaRPr lang="en-IN"/>
          </a:p>
        </p:txBody>
      </p:sp>
    </p:spTree>
    <p:extLst>
      <p:ext uri="{BB962C8B-B14F-4D97-AF65-F5344CB8AC3E}">
        <p14:creationId xmlns:p14="http://schemas.microsoft.com/office/powerpoint/2010/main" val="23155823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E7D5663-2F23-4EF5-9D38-48E1A5243F61}" type="datetimeFigureOut">
              <a:rPr lang="en-IN" smtClean="0"/>
              <a:t>17-05-2024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0D630C02-7337-4D6C-BE87-013C2449C1A7}" type="slidenum">
              <a:rPr lang="en-IN" smtClean="0"/>
              <a:t>‹#›</a:t>
            </a:fld>
            <a:endParaRPr lang="en-IN"/>
          </a:p>
        </p:txBody>
      </p:sp>
    </p:spTree>
    <p:extLst>
      <p:ext uri="{BB962C8B-B14F-4D97-AF65-F5344CB8AC3E}">
        <p14:creationId xmlns:p14="http://schemas.microsoft.com/office/powerpoint/2010/main" val="30421036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E7D5663-2F23-4EF5-9D38-48E1A5243F61}" type="datetimeFigureOut">
              <a:rPr lang="en-IN" smtClean="0"/>
              <a:t>17-05-2024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D630C02-7337-4D6C-BE87-013C2449C1A7}" type="slidenum">
              <a:rPr lang="en-IN" smtClean="0"/>
              <a:t>‹#›</a:t>
            </a:fld>
            <a:endParaRPr lang="en-IN"/>
          </a:p>
        </p:txBody>
      </p:sp>
    </p:spTree>
    <p:extLst>
      <p:ext uri="{BB962C8B-B14F-4D97-AF65-F5344CB8AC3E}">
        <p14:creationId xmlns:p14="http://schemas.microsoft.com/office/powerpoint/2010/main" val="35577765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E7D5663-2F23-4EF5-9D38-48E1A5243F61}" type="datetimeFigureOut">
              <a:rPr lang="en-IN" smtClean="0"/>
              <a:t>17-05-2024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D630C02-7337-4D6C-BE87-013C2449C1A7}" type="slidenum">
              <a:rPr lang="en-IN" smtClean="0"/>
              <a:t>‹#›</a:t>
            </a:fld>
            <a:endParaRPr lang="en-IN"/>
          </a:p>
        </p:txBody>
      </p:sp>
    </p:spTree>
    <p:extLst>
      <p:ext uri="{BB962C8B-B14F-4D97-AF65-F5344CB8AC3E}">
        <p14:creationId xmlns:p14="http://schemas.microsoft.com/office/powerpoint/2010/main" val="12437414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C0-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0E7D5663-2F23-4EF5-9D38-48E1A5243F61}" type="datetimeFigureOut">
              <a:rPr lang="en-IN" smtClean="0"/>
              <a:t>17-05-2024</a:t>
            </a:fld>
            <a:endParaRPr lang="en-IN"/>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0D630C02-7337-4D6C-BE87-013C2449C1A7}" type="slidenum">
              <a:rPr lang="en-IN" smtClean="0"/>
              <a:t>‹#›</a:t>
            </a:fld>
            <a:endParaRPr lang="en-IN"/>
          </a:p>
        </p:txBody>
      </p:sp>
    </p:spTree>
    <p:extLst>
      <p:ext uri="{BB962C8B-B14F-4D97-AF65-F5344CB8AC3E}">
        <p14:creationId xmlns:p14="http://schemas.microsoft.com/office/powerpoint/2010/main" val="407770155"/>
      </p:ext>
    </p:extLst>
  </p:cSld>
  <p:clrMap bg1="dk1" tx1="lt1" bg2="dk2" tx2="lt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 id="2147483687" r:id="rId12"/>
    <p:sldLayoutId id="2147483688" r:id="rId13"/>
    <p:sldLayoutId id="2147483689" r:id="rId14"/>
    <p:sldLayoutId id="2147483690" r:id="rId15"/>
    <p:sldLayoutId id="2147483691" r:id="rId16"/>
    <p:sldLayoutId id="2147483692" r:id="rId17"/>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tmp"/><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tmp"/><Relationship Id="rId2" Type="http://schemas.openxmlformats.org/officeDocument/2006/relationships/image" Target="../media/image13.tmp"/><Relationship Id="rId1" Type="http://schemas.openxmlformats.org/officeDocument/2006/relationships/slideLayout" Target="../slideLayouts/slideLayout7.xml"/><Relationship Id="rId5" Type="http://schemas.openxmlformats.org/officeDocument/2006/relationships/image" Target="../media/image3.tmp"/><Relationship Id="rId4" Type="http://schemas.openxmlformats.org/officeDocument/2006/relationships/image" Target="../media/image15.tmp"/></Relationships>
</file>

<file path=ppt/slides/_rels/slide11.xml.rels><?xml version="1.0" encoding="UTF-8" standalone="yes"?>
<Relationships xmlns="http://schemas.openxmlformats.org/package/2006/relationships"><Relationship Id="rId3" Type="http://schemas.openxmlformats.org/officeDocument/2006/relationships/image" Target="../media/image17.tmp"/><Relationship Id="rId2" Type="http://schemas.openxmlformats.org/officeDocument/2006/relationships/image" Target="../media/image16.tmp"/><Relationship Id="rId1" Type="http://schemas.openxmlformats.org/officeDocument/2006/relationships/slideLayout" Target="../slideLayouts/slideLayout7.xml"/><Relationship Id="rId4" Type="http://schemas.openxmlformats.org/officeDocument/2006/relationships/image" Target="../media/image3.tmp"/></Relationships>
</file>

<file path=ppt/slides/_rels/slide12.xml.rels><?xml version="1.0" encoding="UTF-8" standalone="yes"?>
<Relationships xmlns="http://schemas.openxmlformats.org/package/2006/relationships"><Relationship Id="rId3" Type="http://schemas.openxmlformats.org/officeDocument/2006/relationships/image" Target="../media/image19.tmp"/><Relationship Id="rId2" Type="http://schemas.openxmlformats.org/officeDocument/2006/relationships/image" Target="../media/image18.tmp"/><Relationship Id="rId1" Type="http://schemas.openxmlformats.org/officeDocument/2006/relationships/slideLayout" Target="../slideLayouts/slideLayout7.xml"/><Relationship Id="rId5" Type="http://schemas.openxmlformats.org/officeDocument/2006/relationships/image" Target="../media/image3.tmp"/><Relationship Id="rId4" Type="http://schemas.openxmlformats.org/officeDocument/2006/relationships/image" Target="../media/image20.tmp"/></Relationships>
</file>

<file path=ppt/slides/_rels/slide13.xml.rels><?xml version="1.0" encoding="UTF-8" standalone="yes"?>
<Relationships xmlns="http://schemas.openxmlformats.org/package/2006/relationships"><Relationship Id="rId3" Type="http://schemas.openxmlformats.org/officeDocument/2006/relationships/image" Target="../media/image22.tmp"/><Relationship Id="rId2" Type="http://schemas.openxmlformats.org/officeDocument/2006/relationships/image" Target="../media/image21.tmp"/><Relationship Id="rId1" Type="http://schemas.openxmlformats.org/officeDocument/2006/relationships/slideLayout" Target="../slideLayouts/slideLayout7.xml"/><Relationship Id="rId5" Type="http://schemas.openxmlformats.org/officeDocument/2006/relationships/image" Target="../media/image3.tmp"/><Relationship Id="rId4" Type="http://schemas.openxmlformats.org/officeDocument/2006/relationships/image" Target="../media/image23.tmp"/></Relationships>
</file>

<file path=ppt/slides/_rels/slide14.xml.rels><?xml version="1.0" encoding="UTF-8" standalone="yes"?>
<Relationships xmlns="http://schemas.openxmlformats.org/package/2006/relationships"><Relationship Id="rId3" Type="http://schemas.openxmlformats.org/officeDocument/2006/relationships/image" Target="../media/image25.tmp"/><Relationship Id="rId2" Type="http://schemas.openxmlformats.org/officeDocument/2006/relationships/image" Target="../media/image24.tmp"/><Relationship Id="rId1" Type="http://schemas.openxmlformats.org/officeDocument/2006/relationships/slideLayout" Target="../slideLayouts/slideLayout7.xml"/><Relationship Id="rId5" Type="http://schemas.openxmlformats.org/officeDocument/2006/relationships/image" Target="../media/image3.tmp"/><Relationship Id="rId4" Type="http://schemas.openxmlformats.org/officeDocument/2006/relationships/image" Target="../media/image26.tmp"/></Relationships>
</file>

<file path=ppt/slides/_rels/slide15.xml.rels><?xml version="1.0" encoding="UTF-8" standalone="yes"?>
<Relationships xmlns="http://schemas.openxmlformats.org/package/2006/relationships"><Relationship Id="rId2" Type="http://schemas.openxmlformats.org/officeDocument/2006/relationships/image" Target="../media/image3.tmp"/><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8.tmp"/><Relationship Id="rId2" Type="http://schemas.openxmlformats.org/officeDocument/2006/relationships/image" Target="../media/image27.tmp"/><Relationship Id="rId1" Type="http://schemas.openxmlformats.org/officeDocument/2006/relationships/slideLayout" Target="../slideLayouts/slideLayout7.xml"/><Relationship Id="rId4" Type="http://schemas.openxmlformats.org/officeDocument/2006/relationships/image" Target="../media/image3.tmp"/></Relationships>
</file>

<file path=ppt/slides/_rels/slide17.xml.rels><?xml version="1.0" encoding="UTF-8" standalone="yes"?>
<Relationships xmlns="http://schemas.openxmlformats.org/package/2006/relationships"><Relationship Id="rId3" Type="http://schemas.openxmlformats.org/officeDocument/2006/relationships/image" Target="../media/image30.tmp"/><Relationship Id="rId2" Type="http://schemas.openxmlformats.org/officeDocument/2006/relationships/image" Target="../media/image29.tmp"/><Relationship Id="rId1" Type="http://schemas.openxmlformats.org/officeDocument/2006/relationships/slideLayout" Target="../slideLayouts/slideLayout7.xml"/><Relationship Id="rId5" Type="http://schemas.openxmlformats.org/officeDocument/2006/relationships/image" Target="../media/image3.tmp"/><Relationship Id="rId4" Type="http://schemas.openxmlformats.org/officeDocument/2006/relationships/image" Target="../media/image31.tmp"/></Relationships>
</file>

<file path=ppt/slides/_rels/slide18.xml.rels><?xml version="1.0" encoding="UTF-8" standalone="yes"?>
<Relationships xmlns="http://schemas.openxmlformats.org/package/2006/relationships"><Relationship Id="rId3" Type="http://schemas.openxmlformats.org/officeDocument/2006/relationships/image" Target="../media/image33.tmp"/><Relationship Id="rId2" Type="http://schemas.openxmlformats.org/officeDocument/2006/relationships/image" Target="../media/image32.tmp"/><Relationship Id="rId1" Type="http://schemas.openxmlformats.org/officeDocument/2006/relationships/slideLayout" Target="../slideLayouts/slideLayout7.xml"/><Relationship Id="rId4" Type="http://schemas.openxmlformats.org/officeDocument/2006/relationships/image" Target="../media/image3.tmp"/></Relationships>
</file>

<file path=ppt/slides/_rels/slide19.xml.rels><?xml version="1.0" encoding="UTF-8" standalone="yes"?>
<Relationships xmlns="http://schemas.openxmlformats.org/package/2006/relationships"><Relationship Id="rId3" Type="http://schemas.openxmlformats.org/officeDocument/2006/relationships/image" Target="../media/image35.tmp"/><Relationship Id="rId2" Type="http://schemas.openxmlformats.org/officeDocument/2006/relationships/image" Target="../media/image34.tmp"/><Relationship Id="rId1" Type="http://schemas.openxmlformats.org/officeDocument/2006/relationships/slideLayout" Target="../slideLayouts/slideLayout7.xml"/><Relationship Id="rId4" Type="http://schemas.openxmlformats.org/officeDocument/2006/relationships/image" Target="../media/image3.tmp"/></Relationships>
</file>

<file path=ppt/slides/_rels/slide2.xml.rels><?xml version="1.0" encoding="UTF-8" standalone="yes"?>
<Relationships xmlns="http://schemas.openxmlformats.org/package/2006/relationships"><Relationship Id="rId3" Type="http://schemas.openxmlformats.org/officeDocument/2006/relationships/image" Target="../media/image5.tmp"/><Relationship Id="rId2" Type="http://schemas.openxmlformats.org/officeDocument/2006/relationships/image" Target="../media/image4.tmp"/><Relationship Id="rId1" Type="http://schemas.openxmlformats.org/officeDocument/2006/relationships/slideLayout" Target="../slideLayouts/slideLayout7.xml"/><Relationship Id="rId4" Type="http://schemas.openxmlformats.org/officeDocument/2006/relationships/image" Target="../media/image3.tmp"/></Relationships>
</file>

<file path=ppt/slides/_rels/slide20.xml.rels><?xml version="1.0" encoding="UTF-8" standalone="yes"?>
<Relationships xmlns="http://schemas.openxmlformats.org/package/2006/relationships"><Relationship Id="rId3" Type="http://schemas.openxmlformats.org/officeDocument/2006/relationships/image" Target="../media/image3.tmp"/><Relationship Id="rId2" Type="http://schemas.openxmlformats.org/officeDocument/2006/relationships/image" Target="../media/image36.tmp"/><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8.tmp"/><Relationship Id="rId2" Type="http://schemas.openxmlformats.org/officeDocument/2006/relationships/image" Target="../media/image37.tmp"/><Relationship Id="rId1" Type="http://schemas.openxmlformats.org/officeDocument/2006/relationships/slideLayout" Target="../slideLayouts/slideLayout7.xml"/><Relationship Id="rId5" Type="http://schemas.openxmlformats.org/officeDocument/2006/relationships/image" Target="../media/image3.tmp"/><Relationship Id="rId4" Type="http://schemas.openxmlformats.org/officeDocument/2006/relationships/image" Target="../media/image39.tmp"/></Relationships>
</file>

<file path=ppt/slides/_rels/slide22.xml.rels><?xml version="1.0" encoding="UTF-8" standalone="yes"?>
<Relationships xmlns="http://schemas.openxmlformats.org/package/2006/relationships"><Relationship Id="rId3" Type="http://schemas.openxmlformats.org/officeDocument/2006/relationships/image" Target="../media/image41.tmp"/><Relationship Id="rId2" Type="http://schemas.openxmlformats.org/officeDocument/2006/relationships/image" Target="../media/image40.tmp"/><Relationship Id="rId1" Type="http://schemas.openxmlformats.org/officeDocument/2006/relationships/slideLayout" Target="../slideLayouts/slideLayout7.xml"/><Relationship Id="rId4" Type="http://schemas.openxmlformats.org/officeDocument/2006/relationships/image" Target="../media/image3.tmp"/></Relationships>
</file>

<file path=ppt/slides/_rels/slide23.xml.rels><?xml version="1.0" encoding="UTF-8" standalone="yes"?>
<Relationships xmlns="http://schemas.openxmlformats.org/package/2006/relationships"><Relationship Id="rId3" Type="http://schemas.openxmlformats.org/officeDocument/2006/relationships/image" Target="../media/image43.tmp"/><Relationship Id="rId2" Type="http://schemas.openxmlformats.org/officeDocument/2006/relationships/image" Target="../media/image42.tmp"/><Relationship Id="rId1" Type="http://schemas.openxmlformats.org/officeDocument/2006/relationships/slideLayout" Target="../slideLayouts/slideLayout7.xml"/><Relationship Id="rId4" Type="http://schemas.openxmlformats.org/officeDocument/2006/relationships/image" Target="../media/image3.tmp"/></Relationships>
</file>

<file path=ppt/slides/_rels/slide24.xml.rels><?xml version="1.0" encoding="UTF-8" standalone="yes"?>
<Relationships xmlns="http://schemas.openxmlformats.org/package/2006/relationships"><Relationship Id="rId3" Type="http://schemas.openxmlformats.org/officeDocument/2006/relationships/image" Target="../media/image45.tmp"/><Relationship Id="rId2" Type="http://schemas.openxmlformats.org/officeDocument/2006/relationships/image" Target="../media/image44.tmp"/><Relationship Id="rId1" Type="http://schemas.openxmlformats.org/officeDocument/2006/relationships/slideLayout" Target="../slideLayouts/slideLayout7.xml"/><Relationship Id="rId4" Type="http://schemas.openxmlformats.org/officeDocument/2006/relationships/image" Target="../media/image3.tmp"/></Relationships>
</file>

<file path=ppt/slides/_rels/slide25.xml.rels><?xml version="1.0" encoding="UTF-8" standalone="yes"?>
<Relationships xmlns="http://schemas.openxmlformats.org/package/2006/relationships"><Relationship Id="rId3" Type="http://schemas.openxmlformats.org/officeDocument/2006/relationships/image" Target="../media/image47.tmp"/><Relationship Id="rId2" Type="http://schemas.openxmlformats.org/officeDocument/2006/relationships/image" Target="../media/image46.tmp"/><Relationship Id="rId1" Type="http://schemas.openxmlformats.org/officeDocument/2006/relationships/slideLayout" Target="../slideLayouts/slideLayout7.xml"/><Relationship Id="rId5" Type="http://schemas.openxmlformats.org/officeDocument/2006/relationships/image" Target="../media/image3.tmp"/><Relationship Id="rId4" Type="http://schemas.openxmlformats.org/officeDocument/2006/relationships/image" Target="../media/image48.tmp"/></Relationships>
</file>

<file path=ppt/slides/_rels/slide26.xml.rels><?xml version="1.0" encoding="UTF-8" standalone="yes"?>
<Relationships xmlns="http://schemas.openxmlformats.org/package/2006/relationships"><Relationship Id="rId3" Type="http://schemas.openxmlformats.org/officeDocument/2006/relationships/image" Target="../media/image50.tmp"/><Relationship Id="rId2" Type="http://schemas.openxmlformats.org/officeDocument/2006/relationships/image" Target="../media/image49.tmp"/><Relationship Id="rId1" Type="http://schemas.openxmlformats.org/officeDocument/2006/relationships/slideLayout" Target="../slideLayouts/slideLayout7.xml"/><Relationship Id="rId4" Type="http://schemas.openxmlformats.org/officeDocument/2006/relationships/image" Target="../media/image3.tmp"/></Relationships>
</file>

<file path=ppt/slides/_rels/slide27.xml.rels><?xml version="1.0" encoding="UTF-8" standalone="yes"?>
<Relationships xmlns="http://schemas.openxmlformats.org/package/2006/relationships"><Relationship Id="rId2" Type="http://schemas.openxmlformats.org/officeDocument/2006/relationships/image" Target="../media/image3.tmp"/><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tmp"/><Relationship Id="rId2" Type="http://schemas.openxmlformats.org/officeDocument/2006/relationships/image" Target="../media/image51.tmp"/><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52.tmp"/><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3.tmp"/><Relationship Id="rId4" Type="http://schemas.openxmlformats.org/officeDocument/2006/relationships/image" Target="../media/image53.tmp"/></Relationships>
</file>

<file path=ppt/slides/_rels/slide3.xml.rels><?xml version="1.0" encoding="UTF-8" standalone="yes"?>
<Relationships xmlns="http://schemas.openxmlformats.org/package/2006/relationships"><Relationship Id="rId2" Type="http://schemas.openxmlformats.org/officeDocument/2006/relationships/image" Target="../media/image3.tmp"/><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54.tmp"/><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3.tmp"/><Relationship Id="rId4" Type="http://schemas.openxmlformats.org/officeDocument/2006/relationships/image" Target="../media/image55.tmp"/></Relationships>
</file>

<file path=ppt/slides/_rels/slide31.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3.tmp"/><Relationship Id="rId1" Type="http://schemas.openxmlformats.org/officeDocument/2006/relationships/slideLayout" Target="../slideLayouts/slideLayout7.xml"/><Relationship Id="rId4" Type="http://schemas.openxmlformats.org/officeDocument/2006/relationships/image" Target="../media/image57.jpeg"/></Relationships>
</file>

<file path=ppt/slides/_rels/slide32.xml.rels><?xml version="1.0" encoding="UTF-8" standalone="yes"?>
<Relationships xmlns="http://schemas.openxmlformats.org/package/2006/relationships"><Relationship Id="rId3" Type="http://schemas.openxmlformats.org/officeDocument/2006/relationships/image" Target="../media/image58.tmp"/><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59.jpeg"/><Relationship Id="rId4" Type="http://schemas.openxmlformats.org/officeDocument/2006/relationships/image" Target="../media/image3.tmp"/></Relationships>
</file>

<file path=ppt/slides/_rels/slide33.xml.rels><?xml version="1.0" encoding="UTF-8" standalone="yes"?>
<Relationships xmlns="http://schemas.openxmlformats.org/package/2006/relationships"><Relationship Id="rId3" Type="http://schemas.openxmlformats.org/officeDocument/2006/relationships/image" Target="../media/image61.tmp"/><Relationship Id="rId2" Type="http://schemas.openxmlformats.org/officeDocument/2006/relationships/image" Target="../media/image60.tmp"/><Relationship Id="rId1" Type="http://schemas.openxmlformats.org/officeDocument/2006/relationships/slideLayout" Target="../slideLayouts/slideLayout7.xml"/><Relationship Id="rId5" Type="http://schemas.openxmlformats.org/officeDocument/2006/relationships/image" Target="../media/image3.tmp"/><Relationship Id="rId4" Type="http://schemas.openxmlformats.org/officeDocument/2006/relationships/image" Target="../media/image62.tmp"/></Relationships>
</file>

<file path=ppt/slides/_rels/slide34.xml.rels><?xml version="1.0" encoding="UTF-8" standalone="yes"?>
<Relationships xmlns="http://schemas.openxmlformats.org/package/2006/relationships"><Relationship Id="rId3" Type="http://schemas.openxmlformats.org/officeDocument/2006/relationships/image" Target="../media/image64.tmp"/><Relationship Id="rId2" Type="http://schemas.openxmlformats.org/officeDocument/2006/relationships/image" Target="../media/image63.tmp"/><Relationship Id="rId1" Type="http://schemas.openxmlformats.org/officeDocument/2006/relationships/slideLayout" Target="../slideLayouts/slideLayout7.xml"/><Relationship Id="rId4" Type="http://schemas.openxmlformats.org/officeDocument/2006/relationships/image" Target="../media/image3.tmp"/></Relationships>
</file>

<file path=ppt/slides/_rels/slide35.xml.rels><?xml version="1.0" encoding="UTF-8" standalone="yes"?>
<Relationships xmlns="http://schemas.openxmlformats.org/package/2006/relationships"><Relationship Id="rId3" Type="http://schemas.openxmlformats.org/officeDocument/2006/relationships/image" Target="../media/image66.tmp"/><Relationship Id="rId2" Type="http://schemas.openxmlformats.org/officeDocument/2006/relationships/image" Target="../media/image65.tmp"/><Relationship Id="rId1" Type="http://schemas.openxmlformats.org/officeDocument/2006/relationships/slideLayout" Target="../slideLayouts/slideLayout7.xml"/><Relationship Id="rId4" Type="http://schemas.openxmlformats.org/officeDocument/2006/relationships/image" Target="../media/image3.tmp"/></Relationships>
</file>

<file path=ppt/slides/_rels/slide36.xml.rels><?xml version="1.0" encoding="UTF-8" standalone="yes"?>
<Relationships xmlns="http://schemas.openxmlformats.org/package/2006/relationships"><Relationship Id="rId3" Type="http://schemas.openxmlformats.org/officeDocument/2006/relationships/image" Target="../media/image68.tmp"/><Relationship Id="rId2" Type="http://schemas.openxmlformats.org/officeDocument/2006/relationships/image" Target="../media/image67.tmp"/><Relationship Id="rId1" Type="http://schemas.openxmlformats.org/officeDocument/2006/relationships/slideLayout" Target="../slideLayouts/slideLayout7.xml"/><Relationship Id="rId5" Type="http://schemas.openxmlformats.org/officeDocument/2006/relationships/image" Target="../media/image3.tmp"/><Relationship Id="rId4" Type="http://schemas.openxmlformats.org/officeDocument/2006/relationships/image" Target="../media/image69.tmp"/></Relationships>
</file>

<file path=ppt/slides/_rels/slide37.xml.rels><?xml version="1.0" encoding="UTF-8" standalone="yes"?>
<Relationships xmlns="http://schemas.openxmlformats.org/package/2006/relationships"><Relationship Id="rId3" Type="http://schemas.openxmlformats.org/officeDocument/2006/relationships/image" Target="../media/image71.tmp"/><Relationship Id="rId2" Type="http://schemas.openxmlformats.org/officeDocument/2006/relationships/image" Target="../media/image70.tmp"/><Relationship Id="rId1" Type="http://schemas.openxmlformats.org/officeDocument/2006/relationships/slideLayout" Target="../slideLayouts/slideLayout7.xml"/><Relationship Id="rId4" Type="http://schemas.openxmlformats.org/officeDocument/2006/relationships/image" Target="../media/image3.tmp"/></Relationships>
</file>

<file path=ppt/slides/_rels/slide38.xml.rels><?xml version="1.0" encoding="UTF-8" standalone="yes"?>
<Relationships xmlns="http://schemas.openxmlformats.org/package/2006/relationships"><Relationship Id="rId3" Type="http://schemas.openxmlformats.org/officeDocument/2006/relationships/image" Target="../media/image73.tmp"/><Relationship Id="rId2" Type="http://schemas.openxmlformats.org/officeDocument/2006/relationships/image" Target="../media/image72.tmp"/><Relationship Id="rId1" Type="http://schemas.openxmlformats.org/officeDocument/2006/relationships/slideLayout" Target="../slideLayouts/slideLayout7.xml"/><Relationship Id="rId4" Type="http://schemas.openxmlformats.org/officeDocument/2006/relationships/image" Target="../media/image3.tmp"/></Relationships>
</file>

<file path=ppt/slides/_rels/slide39.xml.rels><?xml version="1.0" encoding="UTF-8" standalone="yes"?>
<Relationships xmlns="http://schemas.openxmlformats.org/package/2006/relationships"><Relationship Id="rId3" Type="http://schemas.openxmlformats.org/officeDocument/2006/relationships/image" Target="../media/image75.tmp"/><Relationship Id="rId2" Type="http://schemas.openxmlformats.org/officeDocument/2006/relationships/image" Target="../media/image74.tmp"/><Relationship Id="rId1" Type="http://schemas.openxmlformats.org/officeDocument/2006/relationships/slideLayout" Target="../slideLayouts/slideLayout7.xml"/><Relationship Id="rId4" Type="http://schemas.openxmlformats.org/officeDocument/2006/relationships/image" Target="../media/image3.tmp"/></Relationships>
</file>

<file path=ppt/slides/_rels/slide4.xml.rels><?xml version="1.0" encoding="UTF-8" standalone="yes"?>
<Relationships xmlns="http://schemas.openxmlformats.org/package/2006/relationships"><Relationship Id="rId2" Type="http://schemas.openxmlformats.org/officeDocument/2006/relationships/image" Target="../media/image3.tmp"/><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3.tmp"/><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3.tmp"/><Relationship Id="rId2" Type="http://schemas.openxmlformats.org/officeDocument/2006/relationships/image" Target="../media/image76.tmp"/><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78.tmp"/><Relationship Id="rId2" Type="http://schemas.openxmlformats.org/officeDocument/2006/relationships/image" Target="../media/image77.tmp"/><Relationship Id="rId1" Type="http://schemas.openxmlformats.org/officeDocument/2006/relationships/slideLayout" Target="../slideLayouts/slideLayout7.xml"/><Relationship Id="rId4" Type="http://schemas.openxmlformats.org/officeDocument/2006/relationships/image" Target="../media/image3.tmp"/></Relationships>
</file>

<file path=ppt/slides/_rels/slide43.xml.rels><?xml version="1.0" encoding="UTF-8" standalone="yes"?>
<Relationships xmlns="http://schemas.openxmlformats.org/package/2006/relationships"><Relationship Id="rId3" Type="http://schemas.openxmlformats.org/officeDocument/2006/relationships/image" Target="../media/image80.tmp"/><Relationship Id="rId2" Type="http://schemas.openxmlformats.org/officeDocument/2006/relationships/image" Target="../media/image79.tmp"/><Relationship Id="rId1" Type="http://schemas.openxmlformats.org/officeDocument/2006/relationships/slideLayout" Target="../slideLayouts/slideLayout7.xml"/><Relationship Id="rId4" Type="http://schemas.openxmlformats.org/officeDocument/2006/relationships/image" Target="../media/image3.tmp"/></Relationships>
</file>

<file path=ppt/slides/_rels/slide44.xml.rels><?xml version="1.0" encoding="UTF-8" standalone="yes"?>
<Relationships xmlns="http://schemas.openxmlformats.org/package/2006/relationships"><Relationship Id="rId3" Type="http://schemas.openxmlformats.org/officeDocument/2006/relationships/image" Target="../media/image82.tmp"/><Relationship Id="rId2" Type="http://schemas.openxmlformats.org/officeDocument/2006/relationships/image" Target="../media/image81.tmp"/><Relationship Id="rId1" Type="http://schemas.openxmlformats.org/officeDocument/2006/relationships/slideLayout" Target="../slideLayouts/slideLayout7.xml"/><Relationship Id="rId4" Type="http://schemas.openxmlformats.org/officeDocument/2006/relationships/image" Target="../media/image3.tmp"/></Relationships>
</file>

<file path=ppt/slides/_rels/slide45.xml.rels><?xml version="1.0" encoding="UTF-8" standalone="yes"?>
<Relationships xmlns="http://schemas.openxmlformats.org/package/2006/relationships"><Relationship Id="rId3" Type="http://schemas.openxmlformats.org/officeDocument/2006/relationships/image" Target="../media/image84.tmp"/><Relationship Id="rId2" Type="http://schemas.openxmlformats.org/officeDocument/2006/relationships/image" Target="../media/image83.tmp"/><Relationship Id="rId1" Type="http://schemas.openxmlformats.org/officeDocument/2006/relationships/slideLayout" Target="../slideLayouts/slideLayout7.xml"/><Relationship Id="rId5" Type="http://schemas.openxmlformats.org/officeDocument/2006/relationships/image" Target="../media/image3.tmp"/><Relationship Id="rId4" Type="http://schemas.openxmlformats.org/officeDocument/2006/relationships/image" Target="../media/image85.tmp"/></Relationships>
</file>

<file path=ppt/slides/_rels/slide46.xml.rels><?xml version="1.0" encoding="UTF-8" standalone="yes"?>
<Relationships xmlns="http://schemas.openxmlformats.org/package/2006/relationships"><Relationship Id="rId3" Type="http://schemas.openxmlformats.org/officeDocument/2006/relationships/image" Target="../media/image87.tmp"/><Relationship Id="rId2" Type="http://schemas.openxmlformats.org/officeDocument/2006/relationships/image" Target="../media/image86.tmp"/><Relationship Id="rId1" Type="http://schemas.openxmlformats.org/officeDocument/2006/relationships/slideLayout" Target="../slideLayouts/slideLayout7.xml"/><Relationship Id="rId5" Type="http://schemas.openxmlformats.org/officeDocument/2006/relationships/image" Target="../media/image88.jpeg"/><Relationship Id="rId4" Type="http://schemas.openxmlformats.org/officeDocument/2006/relationships/image" Target="../media/image3.tmp"/></Relationships>
</file>

<file path=ppt/slides/_rels/slide47.xml.rels><?xml version="1.0" encoding="UTF-8" standalone="yes"?>
<Relationships xmlns="http://schemas.openxmlformats.org/package/2006/relationships"><Relationship Id="rId3" Type="http://schemas.openxmlformats.org/officeDocument/2006/relationships/image" Target="../media/image90.tmp"/><Relationship Id="rId2" Type="http://schemas.openxmlformats.org/officeDocument/2006/relationships/image" Target="../media/image89.tmp"/><Relationship Id="rId1" Type="http://schemas.openxmlformats.org/officeDocument/2006/relationships/slideLayout" Target="../slideLayouts/slideLayout7.xml"/><Relationship Id="rId5" Type="http://schemas.openxmlformats.org/officeDocument/2006/relationships/image" Target="../media/image3.tmp"/><Relationship Id="rId4" Type="http://schemas.openxmlformats.org/officeDocument/2006/relationships/image" Target="../media/image91.tmp"/></Relationships>
</file>

<file path=ppt/slides/_rels/slide48.xml.rels><?xml version="1.0" encoding="UTF-8" standalone="yes"?>
<Relationships xmlns="http://schemas.openxmlformats.org/package/2006/relationships"><Relationship Id="rId3" Type="http://schemas.openxmlformats.org/officeDocument/2006/relationships/image" Target="../media/image93.tmp"/><Relationship Id="rId2" Type="http://schemas.openxmlformats.org/officeDocument/2006/relationships/image" Target="../media/image92.tmp"/><Relationship Id="rId1" Type="http://schemas.openxmlformats.org/officeDocument/2006/relationships/slideLayout" Target="../slideLayouts/slideLayout7.xml"/><Relationship Id="rId4" Type="http://schemas.openxmlformats.org/officeDocument/2006/relationships/image" Target="../media/image3.tmp"/></Relationships>
</file>

<file path=ppt/slides/_rels/slide49.xml.rels><?xml version="1.0" encoding="UTF-8" standalone="yes"?>
<Relationships xmlns="http://schemas.openxmlformats.org/package/2006/relationships"><Relationship Id="rId3" Type="http://schemas.openxmlformats.org/officeDocument/2006/relationships/image" Target="../media/image95.tmp"/><Relationship Id="rId2" Type="http://schemas.openxmlformats.org/officeDocument/2006/relationships/image" Target="../media/image94.tmp"/><Relationship Id="rId1" Type="http://schemas.openxmlformats.org/officeDocument/2006/relationships/slideLayout" Target="../slideLayouts/slideLayout7.xml"/><Relationship Id="rId4" Type="http://schemas.openxmlformats.org/officeDocument/2006/relationships/image" Target="../media/image3.tmp"/></Relationships>
</file>

<file path=ppt/slides/_rels/slide5.xml.rels><?xml version="1.0" encoding="UTF-8" standalone="yes"?>
<Relationships xmlns="http://schemas.openxmlformats.org/package/2006/relationships"><Relationship Id="rId3" Type="http://schemas.openxmlformats.org/officeDocument/2006/relationships/image" Target="../media/image3.tmp"/><Relationship Id="rId2" Type="http://schemas.openxmlformats.org/officeDocument/2006/relationships/image" Target="../media/image6.tmp"/><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97.tmp"/><Relationship Id="rId2" Type="http://schemas.openxmlformats.org/officeDocument/2006/relationships/image" Target="../media/image96.tmp"/><Relationship Id="rId1" Type="http://schemas.openxmlformats.org/officeDocument/2006/relationships/slideLayout" Target="../slideLayouts/slideLayout7.xml"/><Relationship Id="rId6" Type="http://schemas.openxmlformats.org/officeDocument/2006/relationships/image" Target="../media/image3.tmp"/><Relationship Id="rId5" Type="http://schemas.openxmlformats.org/officeDocument/2006/relationships/image" Target="../media/image99.tmp"/><Relationship Id="rId4" Type="http://schemas.openxmlformats.org/officeDocument/2006/relationships/image" Target="../media/image98.tmp"/></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3.tmp"/><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8.tmp"/><Relationship Id="rId2" Type="http://schemas.openxmlformats.org/officeDocument/2006/relationships/image" Target="../media/image7.tmp"/><Relationship Id="rId1" Type="http://schemas.openxmlformats.org/officeDocument/2006/relationships/slideLayout" Target="../slideLayouts/slideLayout7.xml"/><Relationship Id="rId4" Type="http://schemas.openxmlformats.org/officeDocument/2006/relationships/image" Target="../media/image3.tmp"/></Relationships>
</file>

<file path=ppt/slides/_rels/slide8.xml.rels><?xml version="1.0" encoding="UTF-8" standalone="yes"?>
<Relationships xmlns="http://schemas.openxmlformats.org/package/2006/relationships"><Relationship Id="rId3" Type="http://schemas.openxmlformats.org/officeDocument/2006/relationships/image" Target="../media/image10.tmp"/><Relationship Id="rId2" Type="http://schemas.openxmlformats.org/officeDocument/2006/relationships/image" Target="../media/image9.tmp"/><Relationship Id="rId1" Type="http://schemas.openxmlformats.org/officeDocument/2006/relationships/slideLayout" Target="../slideLayouts/slideLayout7.xml"/><Relationship Id="rId4" Type="http://schemas.openxmlformats.org/officeDocument/2006/relationships/image" Target="../media/image3.tmp"/></Relationships>
</file>

<file path=ppt/slides/_rels/slide9.xml.rels><?xml version="1.0" encoding="UTF-8" standalone="yes"?>
<Relationships xmlns="http://schemas.openxmlformats.org/package/2006/relationships"><Relationship Id="rId3" Type="http://schemas.openxmlformats.org/officeDocument/2006/relationships/image" Target="../media/image12.tmp"/><Relationship Id="rId2" Type="http://schemas.openxmlformats.org/officeDocument/2006/relationships/image" Target="../media/image11.tmp"/><Relationship Id="rId1" Type="http://schemas.openxmlformats.org/officeDocument/2006/relationships/slideLayout" Target="../slideLayouts/slideLayout7.xml"/><Relationship Id="rId4" Type="http://schemas.openxmlformats.org/officeDocument/2006/relationships/image" Target="../media/image3.tm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E61CA5-82BE-005D-B780-BED28BC78682}"/>
              </a:ext>
            </a:extLst>
          </p:cNvPr>
          <p:cNvSpPr>
            <a:spLocks noGrp="1"/>
          </p:cNvSpPr>
          <p:nvPr>
            <p:ph type="ctrTitle"/>
          </p:nvPr>
        </p:nvSpPr>
        <p:spPr>
          <a:xfrm>
            <a:off x="929148" y="112257"/>
            <a:ext cx="9448800" cy="1825096"/>
          </a:xfrm>
        </p:spPr>
        <p:txBody>
          <a:bodyPr/>
          <a:lstStyle/>
          <a:p>
            <a:r>
              <a:rPr lang="en-US" u="sng" dirty="0">
                <a:latin typeface="Calibri" panose="020F0502020204030204" pitchFamily="34" charset="0"/>
                <a:ea typeface="Calibri" panose="020F0502020204030204" pitchFamily="34" charset="0"/>
                <a:cs typeface="Calibri" panose="020F0502020204030204" pitchFamily="34" charset="0"/>
              </a:rPr>
              <a:t>TEAM NAME</a:t>
            </a:r>
            <a:r>
              <a:rPr lang="en-US" dirty="0"/>
              <a:t>: </a:t>
            </a:r>
            <a:r>
              <a:rPr lang="en-US" u="sng" dirty="0">
                <a:latin typeface="Calibri" panose="020F0502020204030204" pitchFamily="34" charset="0"/>
                <a:ea typeface="Calibri" panose="020F0502020204030204" pitchFamily="34" charset="0"/>
                <a:cs typeface="Calibri" panose="020F0502020204030204" pitchFamily="34" charset="0"/>
              </a:rPr>
              <a:t>APSC</a:t>
            </a:r>
            <a:endParaRPr lang="en-IN" u="sng" dirty="0">
              <a:latin typeface="Calibri" panose="020F0502020204030204" pitchFamily="34" charset="0"/>
              <a:ea typeface="Calibri" panose="020F0502020204030204" pitchFamily="34" charset="0"/>
              <a:cs typeface="Calibri" panose="020F0502020204030204" pitchFamily="34" charset="0"/>
            </a:endParaRPr>
          </a:p>
        </p:txBody>
      </p:sp>
      <p:sp>
        <p:nvSpPr>
          <p:cNvPr id="3" name="Subtitle 2">
            <a:extLst>
              <a:ext uri="{FF2B5EF4-FFF2-40B4-BE49-F238E27FC236}">
                <a16:creationId xmlns:a16="http://schemas.microsoft.com/office/drawing/2014/main" id="{331C3E3B-C01A-97F4-FCFC-2D4C6663017F}"/>
              </a:ext>
            </a:extLst>
          </p:cNvPr>
          <p:cNvSpPr>
            <a:spLocks noGrp="1"/>
          </p:cNvSpPr>
          <p:nvPr>
            <p:ph type="subTitle" idx="1"/>
          </p:nvPr>
        </p:nvSpPr>
        <p:spPr>
          <a:xfrm>
            <a:off x="629264" y="2059461"/>
            <a:ext cx="10004323" cy="2861187"/>
          </a:xfrm>
        </p:spPr>
        <p:txBody>
          <a:bodyPr>
            <a:normAutofit fontScale="77500" lnSpcReduction="20000"/>
          </a:bodyPr>
          <a:lstStyle/>
          <a:p>
            <a:r>
              <a:rPr lang="en-US" dirty="0"/>
              <a:t> </a:t>
            </a:r>
          </a:p>
          <a:p>
            <a:pPr algn="ctr"/>
            <a:r>
              <a:rPr lang="en-US" sz="4700" u="sng" dirty="0">
                <a:latin typeface="Calibri" panose="020F0502020204030204" pitchFamily="34" charset="0"/>
                <a:ea typeface="Calibri" panose="020F0502020204030204" pitchFamily="34" charset="0"/>
                <a:cs typeface="Calibri" panose="020F0502020204030204" pitchFamily="34" charset="0"/>
              </a:rPr>
              <a:t>TEAM MEMBERS</a:t>
            </a:r>
          </a:p>
          <a:p>
            <a:pPr algn="ctr"/>
            <a:endParaRPr lang="en-US" dirty="0"/>
          </a:p>
          <a:p>
            <a:pPr algn="ctr"/>
            <a:r>
              <a:rPr lang="en-US" sz="3600" dirty="0">
                <a:latin typeface="Calibri" panose="020F0502020204030204" pitchFamily="34" charset="0"/>
                <a:ea typeface="Calibri" panose="020F0502020204030204" pitchFamily="34" charset="0"/>
                <a:cs typeface="Calibri" panose="020F0502020204030204" pitchFamily="34" charset="0"/>
              </a:rPr>
              <a:t>Gracy Gulati-2210990331</a:t>
            </a:r>
          </a:p>
          <a:p>
            <a:pPr algn="ctr"/>
            <a:r>
              <a:rPr lang="en-US" sz="3600" dirty="0">
                <a:latin typeface="Calibri" panose="020F0502020204030204" pitchFamily="34" charset="0"/>
                <a:ea typeface="Calibri" panose="020F0502020204030204" pitchFamily="34" charset="0"/>
                <a:cs typeface="Calibri" panose="020F0502020204030204" pitchFamily="34" charset="0"/>
              </a:rPr>
              <a:t>Gunn Arora-2210990333</a:t>
            </a:r>
          </a:p>
          <a:p>
            <a:pPr algn="ctr"/>
            <a:r>
              <a:rPr lang="en-US" sz="3600" dirty="0">
                <a:latin typeface="Calibri" panose="020F0502020204030204" pitchFamily="34" charset="0"/>
                <a:ea typeface="Calibri" panose="020F0502020204030204" pitchFamily="34" charset="0"/>
                <a:cs typeface="Calibri" panose="020F0502020204030204" pitchFamily="34" charset="0"/>
              </a:rPr>
              <a:t>Parth Batra- 2210990642</a:t>
            </a:r>
          </a:p>
          <a:p>
            <a:pPr algn="ctr"/>
            <a:r>
              <a:rPr lang="en-US" sz="3600" dirty="0">
                <a:latin typeface="Calibri" panose="020F0502020204030204" pitchFamily="34" charset="0"/>
                <a:ea typeface="Calibri" panose="020F0502020204030204" pitchFamily="34" charset="0"/>
                <a:cs typeface="Calibri" panose="020F0502020204030204" pitchFamily="34" charset="0"/>
              </a:rPr>
              <a:t>Guransh Singh-2210990335</a:t>
            </a:r>
          </a:p>
          <a:p>
            <a:pPr algn="ctr"/>
            <a:endParaRPr lang="en-US" dirty="0"/>
          </a:p>
        </p:txBody>
      </p:sp>
      <p:pic>
        <p:nvPicPr>
          <p:cNvPr id="4" name="Picture 3">
            <a:extLst>
              <a:ext uri="{FF2B5EF4-FFF2-40B4-BE49-F238E27FC236}">
                <a16:creationId xmlns:a16="http://schemas.microsoft.com/office/drawing/2014/main" id="{58FED36A-20C6-145F-4D87-FF3E6CAAF2DB}"/>
              </a:ext>
            </a:extLst>
          </p:cNvPr>
          <p:cNvPicPr>
            <a:picLocks noChangeAspect="1"/>
          </p:cNvPicPr>
          <p:nvPr/>
        </p:nvPicPr>
        <p:blipFill>
          <a:blip r:embed="rId2"/>
          <a:stretch>
            <a:fillRect/>
          </a:stretch>
        </p:blipFill>
        <p:spPr>
          <a:xfrm>
            <a:off x="10492593" y="0"/>
            <a:ext cx="1699407" cy="541067"/>
          </a:xfrm>
          <a:prstGeom prst="rect">
            <a:avLst/>
          </a:prstGeom>
        </p:spPr>
      </p:pic>
    </p:spTree>
    <p:extLst>
      <p:ext uri="{BB962C8B-B14F-4D97-AF65-F5344CB8AC3E}">
        <p14:creationId xmlns:p14="http://schemas.microsoft.com/office/powerpoint/2010/main" val="27439116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93A4D4F-B562-193A-A12B-F401FB697F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826" y="-61245"/>
            <a:ext cx="4876424" cy="3658999"/>
          </a:xfrm>
          <a:prstGeom prst="rect">
            <a:avLst/>
          </a:prstGeom>
        </p:spPr>
      </p:pic>
      <p:sp>
        <p:nvSpPr>
          <p:cNvPr id="4" name="TextBox 3">
            <a:extLst>
              <a:ext uri="{FF2B5EF4-FFF2-40B4-BE49-F238E27FC236}">
                <a16:creationId xmlns:a16="http://schemas.microsoft.com/office/drawing/2014/main" id="{4F38E40C-E591-2472-34F5-A2376FABED97}"/>
              </a:ext>
            </a:extLst>
          </p:cNvPr>
          <p:cNvSpPr txBox="1"/>
          <p:nvPr/>
        </p:nvSpPr>
        <p:spPr>
          <a:xfrm>
            <a:off x="0" y="3766509"/>
            <a:ext cx="6220614" cy="461665"/>
          </a:xfrm>
          <a:prstGeom prst="rect">
            <a:avLst/>
          </a:prstGeom>
          <a:noFill/>
        </p:spPr>
        <p:txBody>
          <a:bodyPr wrap="none" rtlCol="0">
            <a:spAutoFit/>
          </a:bodyPr>
          <a:lstStyle/>
          <a:p>
            <a:r>
              <a:rPr lang="en-US" sz="2400" dirty="0">
                <a:latin typeface="Calibri" panose="020F0502020204030204" pitchFamily="34" charset="0"/>
                <a:ea typeface="Calibri" panose="020F0502020204030204" pitchFamily="34" charset="0"/>
                <a:cs typeface="Calibri" panose="020F0502020204030204" pitchFamily="34" charset="0"/>
              </a:rPr>
              <a:t>Number of males and female affected by Autism</a:t>
            </a:r>
            <a:endParaRPr lang="en-IN" sz="2400" dirty="0">
              <a:latin typeface="Calibri" panose="020F0502020204030204" pitchFamily="34" charset="0"/>
              <a:ea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A6290EF1-7BF4-C652-B21B-1FE070505FF5}"/>
              </a:ext>
            </a:extLst>
          </p:cNvPr>
          <p:cNvSpPr txBox="1"/>
          <p:nvPr/>
        </p:nvSpPr>
        <p:spPr>
          <a:xfrm>
            <a:off x="5171392" y="2967335"/>
            <a:ext cx="6602320" cy="461665"/>
          </a:xfrm>
          <a:prstGeom prst="rect">
            <a:avLst/>
          </a:prstGeom>
          <a:noFill/>
        </p:spPr>
        <p:txBody>
          <a:bodyPr wrap="none" rtlCol="0">
            <a:spAutoFit/>
          </a:bodyPr>
          <a:lstStyle/>
          <a:p>
            <a:r>
              <a:rPr lang="en-US" sz="2400" dirty="0">
                <a:latin typeface="Calibri" panose="020F0502020204030204" pitchFamily="34" charset="0"/>
                <a:ea typeface="Calibri" panose="020F0502020204030204" pitchFamily="34" charset="0"/>
                <a:cs typeface="Calibri" panose="020F0502020204030204" pitchFamily="34" charset="0"/>
              </a:rPr>
              <a:t>Number of Toddlers belonging to different Ethnicity</a:t>
            </a:r>
            <a:endParaRPr lang="en-IN" sz="2400" dirty="0">
              <a:latin typeface="Calibri" panose="020F0502020204030204" pitchFamily="34" charset="0"/>
              <a:ea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6392A0FD-63C5-C992-7918-67EAB03180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68098" y="3429000"/>
            <a:ext cx="4345280" cy="3352073"/>
          </a:xfrm>
          <a:prstGeom prst="rect">
            <a:avLst/>
          </a:prstGeom>
        </p:spPr>
      </p:pic>
      <p:pic>
        <p:nvPicPr>
          <p:cNvPr id="11" name="Picture 10">
            <a:extLst>
              <a:ext uri="{FF2B5EF4-FFF2-40B4-BE49-F238E27FC236}">
                <a16:creationId xmlns:a16="http://schemas.microsoft.com/office/drawing/2014/main" id="{95008193-A110-0815-6F15-C6729CEC31B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72305" y="0"/>
            <a:ext cx="5293233" cy="3097161"/>
          </a:xfrm>
          <a:prstGeom prst="rect">
            <a:avLst/>
          </a:prstGeom>
        </p:spPr>
      </p:pic>
      <p:pic>
        <p:nvPicPr>
          <p:cNvPr id="2" name="Picture 1">
            <a:extLst>
              <a:ext uri="{FF2B5EF4-FFF2-40B4-BE49-F238E27FC236}">
                <a16:creationId xmlns:a16="http://schemas.microsoft.com/office/drawing/2014/main" id="{7AB3E850-DCB8-9045-26AA-EA7EDC18D5B2}"/>
              </a:ext>
            </a:extLst>
          </p:cNvPr>
          <p:cNvPicPr>
            <a:picLocks noChangeAspect="1"/>
          </p:cNvPicPr>
          <p:nvPr/>
        </p:nvPicPr>
        <p:blipFill>
          <a:blip r:embed="rId5"/>
          <a:stretch>
            <a:fillRect/>
          </a:stretch>
        </p:blipFill>
        <p:spPr>
          <a:xfrm>
            <a:off x="10492593" y="0"/>
            <a:ext cx="1699407" cy="541067"/>
          </a:xfrm>
          <a:prstGeom prst="rect">
            <a:avLst/>
          </a:prstGeom>
        </p:spPr>
      </p:pic>
    </p:spTree>
    <p:extLst>
      <p:ext uri="{BB962C8B-B14F-4D97-AF65-F5344CB8AC3E}">
        <p14:creationId xmlns:p14="http://schemas.microsoft.com/office/powerpoint/2010/main" val="13260145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65DB9C1-5B11-23B2-34BB-9754ECD5E0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9055" y="198533"/>
            <a:ext cx="5575857" cy="3144435"/>
          </a:xfrm>
          <a:prstGeom prst="rect">
            <a:avLst/>
          </a:prstGeom>
        </p:spPr>
      </p:pic>
      <p:pic>
        <p:nvPicPr>
          <p:cNvPr id="7" name="Picture 6">
            <a:extLst>
              <a:ext uri="{FF2B5EF4-FFF2-40B4-BE49-F238E27FC236}">
                <a16:creationId xmlns:a16="http://schemas.microsoft.com/office/drawing/2014/main" id="{E9950F50-83D6-5CFC-B6B3-0903BF4834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14912" y="3342968"/>
            <a:ext cx="5993251" cy="3139579"/>
          </a:xfrm>
          <a:prstGeom prst="rect">
            <a:avLst/>
          </a:prstGeom>
        </p:spPr>
      </p:pic>
      <p:pic>
        <p:nvPicPr>
          <p:cNvPr id="2" name="Picture 1">
            <a:extLst>
              <a:ext uri="{FF2B5EF4-FFF2-40B4-BE49-F238E27FC236}">
                <a16:creationId xmlns:a16="http://schemas.microsoft.com/office/drawing/2014/main" id="{99849354-22E8-12F5-2CDF-FE47EBB9A574}"/>
              </a:ext>
            </a:extLst>
          </p:cNvPr>
          <p:cNvPicPr>
            <a:picLocks noChangeAspect="1"/>
          </p:cNvPicPr>
          <p:nvPr/>
        </p:nvPicPr>
        <p:blipFill>
          <a:blip r:embed="rId4"/>
          <a:stretch>
            <a:fillRect/>
          </a:stretch>
        </p:blipFill>
        <p:spPr>
          <a:xfrm>
            <a:off x="10492593" y="0"/>
            <a:ext cx="1699407" cy="541067"/>
          </a:xfrm>
          <a:prstGeom prst="rect">
            <a:avLst/>
          </a:prstGeom>
        </p:spPr>
      </p:pic>
    </p:spTree>
    <p:extLst>
      <p:ext uri="{BB962C8B-B14F-4D97-AF65-F5344CB8AC3E}">
        <p14:creationId xmlns:p14="http://schemas.microsoft.com/office/powerpoint/2010/main" val="1867609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5F83FED-4220-789D-95CD-551DC3B9D5EF}"/>
              </a:ext>
            </a:extLst>
          </p:cNvPr>
          <p:cNvSpPr txBox="1"/>
          <p:nvPr/>
        </p:nvSpPr>
        <p:spPr>
          <a:xfrm>
            <a:off x="3327084" y="265470"/>
            <a:ext cx="3586303" cy="584775"/>
          </a:xfrm>
          <a:prstGeom prst="rect">
            <a:avLst/>
          </a:prstGeom>
          <a:noFill/>
        </p:spPr>
        <p:txBody>
          <a:bodyPr wrap="none" rtlCol="0">
            <a:spAutoFit/>
          </a:bodyPr>
          <a:lstStyle/>
          <a:p>
            <a:pPr marL="342900" indent="-342900" algn="ctr">
              <a:buFont typeface="Wingdings" panose="05000000000000000000" pitchFamily="2" charset="2"/>
              <a:buChar char="ü"/>
            </a:pPr>
            <a:r>
              <a:rPr lang="en-US" sz="3200" dirty="0">
                <a:latin typeface="Calibri" panose="020F0502020204030204" pitchFamily="34" charset="0"/>
                <a:ea typeface="Calibri" panose="020F0502020204030204" pitchFamily="34" charset="0"/>
                <a:cs typeface="Calibri" panose="020F0502020204030204" pitchFamily="34" charset="0"/>
              </a:rPr>
              <a:t>Feature Extraction</a:t>
            </a:r>
            <a:endParaRPr lang="en-IN" sz="3200" dirty="0">
              <a:latin typeface="Calibri" panose="020F0502020204030204" pitchFamily="34" charset="0"/>
              <a:ea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99D4069C-09DA-2A29-3EAB-CDADD964A4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9077" y="1096943"/>
            <a:ext cx="5159187" cy="2088061"/>
          </a:xfrm>
          <a:prstGeom prst="rect">
            <a:avLst/>
          </a:prstGeom>
        </p:spPr>
      </p:pic>
      <p:sp>
        <p:nvSpPr>
          <p:cNvPr id="5" name="TextBox 4">
            <a:extLst>
              <a:ext uri="{FF2B5EF4-FFF2-40B4-BE49-F238E27FC236}">
                <a16:creationId xmlns:a16="http://schemas.microsoft.com/office/drawing/2014/main" id="{1B98F8C0-8D10-D345-CEA9-E4A1ED90C585}"/>
              </a:ext>
            </a:extLst>
          </p:cNvPr>
          <p:cNvSpPr txBox="1"/>
          <p:nvPr/>
        </p:nvSpPr>
        <p:spPr>
          <a:xfrm>
            <a:off x="268442" y="3211332"/>
            <a:ext cx="10639644" cy="461665"/>
          </a:xfrm>
          <a:prstGeom prst="rect">
            <a:avLst/>
          </a:prstGeom>
          <a:noFill/>
        </p:spPr>
        <p:txBody>
          <a:bodyPr wrap="none" rtlCol="0">
            <a:spAutoFit/>
          </a:bodyPr>
          <a:lstStyle/>
          <a:p>
            <a:r>
              <a:rPr lang="en-US" sz="2400" dirty="0">
                <a:latin typeface="Calibri" panose="020F0502020204030204" pitchFamily="34" charset="0"/>
                <a:ea typeface="Calibri" panose="020F0502020204030204" pitchFamily="34" charset="0"/>
                <a:cs typeface="Calibri" panose="020F0502020204030204" pitchFamily="34" charset="0"/>
              </a:rPr>
              <a:t>Change the description of age according to our self this is called feature engineering</a:t>
            </a:r>
            <a:endParaRPr lang="en-IN" sz="2400" dirty="0">
              <a:latin typeface="Calibri" panose="020F0502020204030204" pitchFamily="34" charset="0"/>
              <a:ea typeface="Calibri" panose="020F0502020204030204" pitchFamily="34" charset="0"/>
              <a:cs typeface="Calibri" panose="020F0502020204030204" pitchFamily="34" charset="0"/>
            </a:endParaRPr>
          </a:p>
        </p:txBody>
      </p:sp>
      <p:pic>
        <p:nvPicPr>
          <p:cNvPr id="7" name="Picture 6">
            <a:extLst>
              <a:ext uri="{FF2B5EF4-FFF2-40B4-BE49-F238E27FC236}">
                <a16:creationId xmlns:a16="http://schemas.microsoft.com/office/drawing/2014/main" id="{B4968F39-1232-44FF-4480-25F35B7BD1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9077" y="3857985"/>
            <a:ext cx="3394928" cy="2734545"/>
          </a:xfrm>
          <a:prstGeom prst="rect">
            <a:avLst/>
          </a:prstGeom>
        </p:spPr>
      </p:pic>
      <p:pic>
        <p:nvPicPr>
          <p:cNvPr id="8" name="Picture 7">
            <a:extLst>
              <a:ext uri="{FF2B5EF4-FFF2-40B4-BE49-F238E27FC236}">
                <a16:creationId xmlns:a16="http://schemas.microsoft.com/office/drawing/2014/main" id="{5D7EEA37-D20B-FE2E-2196-47F603FBCE1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20817" y="3857985"/>
            <a:ext cx="6965284" cy="937341"/>
          </a:xfrm>
          <a:prstGeom prst="rect">
            <a:avLst/>
          </a:prstGeom>
        </p:spPr>
      </p:pic>
      <p:cxnSp>
        <p:nvCxnSpPr>
          <p:cNvPr id="10" name="Straight Arrow Connector 9">
            <a:extLst>
              <a:ext uri="{FF2B5EF4-FFF2-40B4-BE49-F238E27FC236}">
                <a16:creationId xmlns:a16="http://schemas.microsoft.com/office/drawing/2014/main" id="{F38AD91B-EDED-E82A-D5A9-C5C9CF4B46CB}"/>
              </a:ext>
            </a:extLst>
          </p:cNvPr>
          <p:cNvCxnSpPr>
            <a:stCxn id="8" idx="2"/>
          </p:cNvCxnSpPr>
          <p:nvPr/>
        </p:nvCxnSpPr>
        <p:spPr>
          <a:xfrm>
            <a:off x="8003459" y="4795326"/>
            <a:ext cx="0" cy="5829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4F8CC4F5-251F-A762-BD00-A6A9242F054E}"/>
              </a:ext>
            </a:extLst>
          </p:cNvPr>
          <p:cNvSpPr txBox="1"/>
          <p:nvPr/>
        </p:nvSpPr>
        <p:spPr>
          <a:xfrm>
            <a:off x="3904196" y="5271002"/>
            <a:ext cx="8198526" cy="461665"/>
          </a:xfrm>
          <a:prstGeom prst="rect">
            <a:avLst/>
          </a:prstGeom>
          <a:noFill/>
        </p:spPr>
        <p:txBody>
          <a:bodyPr wrap="none" rtlCol="0">
            <a:spAutoFit/>
          </a:bodyPr>
          <a:lstStyle/>
          <a:p>
            <a:r>
              <a:rPr lang="en-US" sz="2400" dirty="0">
                <a:latin typeface="Calibri" panose="020F0502020204030204" pitchFamily="34" charset="0"/>
                <a:ea typeface="Calibri" panose="020F0502020204030204" pitchFamily="34" charset="0"/>
                <a:cs typeface="Calibri" panose="020F0502020204030204" pitchFamily="34" charset="0"/>
              </a:rPr>
              <a:t>Conversion of Categorical data into numerical for our easy usage</a:t>
            </a:r>
            <a:endParaRPr lang="en-IN" sz="2400" dirty="0">
              <a:latin typeface="Calibri" panose="020F0502020204030204" pitchFamily="34" charset="0"/>
              <a:ea typeface="Calibri" panose="020F0502020204030204" pitchFamily="34" charset="0"/>
              <a:cs typeface="Calibri" panose="020F0502020204030204" pitchFamily="34" charset="0"/>
            </a:endParaRPr>
          </a:p>
        </p:txBody>
      </p:sp>
      <p:pic>
        <p:nvPicPr>
          <p:cNvPr id="3" name="Picture 2">
            <a:extLst>
              <a:ext uri="{FF2B5EF4-FFF2-40B4-BE49-F238E27FC236}">
                <a16:creationId xmlns:a16="http://schemas.microsoft.com/office/drawing/2014/main" id="{05F246BB-63DC-C8E4-BC64-337BE7E98506}"/>
              </a:ext>
            </a:extLst>
          </p:cNvPr>
          <p:cNvPicPr>
            <a:picLocks noChangeAspect="1"/>
          </p:cNvPicPr>
          <p:nvPr/>
        </p:nvPicPr>
        <p:blipFill>
          <a:blip r:embed="rId5"/>
          <a:stretch>
            <a:fillRect/>
          </a:stretch>
        </p:blipFill>
        <p:spPr>
          <a:xfrm>
            <a:off x="10492593" y="0"/>
            <a:ext cx="1699407" cy="541067"/>
          </a:xfrm>
          <a:prstGeom prst="rect">
            <a:avLst/>
          </a:prstGeom>
        </p:spPr>
      </p:pic>
    </p:spTree>
    <p:extLst>
      <p:ext uri="{BB962C8B-B14F-4D97-AF65-F5344CB8AC3E}">
        <p14:creationId xmlns:p14="http://schemas.microsoft.com/office/powerpoint/2010/main" val="9094158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93E59A6-741D-B428-AF4B-813D8FB74D76}"/>
              </a:ext>
            </a:extLst>
          </p:cNvPr>
          <p:cNvSpPr txBox="1"/>
          <p:nvPr/>
        </p:nvSpPr>
        <p:spPr>
          <a:xfrm>
            <a:off x="3724467" y="167148"/>
            <a:ext cx="2952283" cy="584775"/>
          </a:xfrm>
          <a:prstGeom prst="rect">
            <a:avLst/>
          </a:prstGeom>
          <a:noFill/>
        </p:spPr>
        <p:txBody>
          <a:bodyPr wrap="none" rtlCol="0">
            <a:spAutoFit/>
          </a:bodyPr>
          <a:lstStyle/>
          <a:p>
            <a:pPr marL="457200" indent="-457200" algn="ctr">
              <a:buFont typeface="Wingdings" panose="05000000000000000000" pitchFamily="2" charset="2"/>
              <a:buChar char="ü"/>
            </a:pPr>
            <a:r>
              <a:rPr lang="en-US" sz="3200" dirty="0">
                <a:latin typeface="Calibri" panose="020F0502020204030204" pitchFamily="34" charset="0"/>
                <a:ea typeface="Calibri" panose="020F0502020204030204" pitchFamily="34" charset="0"/>
                <a:cs typeface="Calibri" panose="020F0502020204030204" pitchFamily="34" charset="0"/>
              </a:rPr>
              <a:t>Data Cleaning</a:t>
            </a:r>
            <a:endParaRPr lang="en-IN" sz="3200" dirty="0">
              <a:latin typeface="Calibri" panose="020F0502020204030204" pitchFamily="34" charset="0"/>
              <a:ea typeface="Calibri" panose="020F0502020204030204" pitchFamily="34" charset="0"/>
              <a:cs typeface="Calibri" panose="020F0502020204030204" pitchFamily="34" charset="0"/>
            </a:endParaRPr>
          </a:p>
        </p:txBody>
      </p:sp>
      <p:pic>
        <p:nvPicPr>
          <p:cNvPr id="6" name="Picture 5">
            <a:extLst>
              <a:ext uri="{FF2B5EF4-FFF2-40B4-BE49-F238E27FC236}">
                <a16:creationId xmlns:a16="http://schemas.microsoft.com/office/drawing/2014/main" id="{88C62BDD-C297-5676-C2F1-CABE67320A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9097" y="989802"/>
            <a:ext cx="2659077" cy="2571059"/>
          </a:xfrm>
          <a:prstGeom prst="rect">
            <a:avLst/>
          </a:prstGeom>
        </p:spPr>
      </p:pic>
      <p:pic>
        <p:nvPicPr>
          <p:cNvPr id="8" name="Picture 7">
            <a:extLst>
              <a:ext uri="{FF2B5EF4-FFF2-40B4-BE49-F238E27FC236}">
                <a16:creationId xmlns:a16="http://schemas.microsoft.com/office/drawing/2014/main" id="{2EE355D7-FE56-3777-0DA4-1FC21D9C81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37533" y="989802"/>
            <a:ext cx="3522783" cy="2722608"/>
          </a:xfrm>
          <a:prstGeom prst="rect">
            <a:avLst/>
          </a:prstGeom>
        </p:spPr>
      </p:pic>
      <p:pic>
        <p:nvPicPr>
          <p:cNvPr id="12" name="Picture 11">
            <a:extLst>
              <a:ext uri="{FF2B5EF4-FFF2-40B4-BE49-F238E27FC236}">
                <a16:creationId xmlns:a16="http://schemas.microsoft.com/office/drawing/2014/main" id="{6CC9673F-2DE3-EB10-0BD6-94737727C39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a:off x="8413321" y="761523"/>
            <a:ext cx="3275097" cy="3731653"/>
          </a:xfrm>
          <a:prstGeom prst="rect">
            <a:avLst/>
          </a:prstGeom>
        </p:spPr>
      </p:pic>
      <p:sp>
        <p:nvSpPr>
          <p:cNvPr id="14" name="TextBox 13">
            <a:extLst>
              <a:ext uri="{FF2B5EF4-FFF2-40B4-BE49-F238E27FC236}">
                <a16:creationId xmlns:a16="http://schemas.microsoft.com/office/drawing/2014/main" id="{EFAB53BD-C8C4-866B-3174-7A1045F61CAF}"/>
              </a:ext>
            </a:extLst>
          </p:cNvPr>
          <p:cNvSpPr txBox="1"/>
          <p:nvPr/>
        </p:nvSpPr>
        <p:spPr>
          <a:xfrm>
            <a:off x="196645" y="4817807"/>
            <a:ext cx="11995356" cy="1200329"/>
          </a:xfrm>
          <a:prstGeom prst="rect">
            <a:avLst/>
          </a:prstGeom>
          <a:noFill/>
        </p:spPr>
        <p:txBody>
          <a:bodyPr wrap="square" rtlCol="0">
            <a:spAutoFit/>
          </a:bodyPr>
          <a:lstStyle/>
          <a:p>
            <a:r>
              <a:rPr lang="en-US" sz="2400" dirty="0">
                <a:latin typeface="Calibri" panose="020F0502020204030204" pitchFamily="34" charset="0"/>
                <a:ea typeface="Calibri" panose="020F0502020204030204" pitchFamily="34" charset="0"/>
                <a:cs typeface="Calibri" panose="020F0502020204030204" pitchFamily="34" charset="0"/>
              </a:rPr>
              <a:t>After thoroughly examining our dataset. We have seen it is clean from our outliers as well as null values</a:t>
            </a:r>
          </a:p>
          <a:p>
            <a:r>
              <a:rPr lang="en-IN" sz="2400" dirty="0">
                <a:latin typeface="Calibri" panose="020F0502020204030204" pitchFamily="34" charset="0"/>
                <a:ea typeface="Calibri" panose="020F0502020204030204" pitchFamily="34" charset="0"/>
                <a:cs typeface="Calibri" panose="020F0502020204030204" pitchFamily="34" charset="0"/>
              </a:rPr>
              <a:t>So we can confidently say that our data set is in good shape</a:t>
            </a:r>
          </a:p>
        </p:txBody>
      </p:sp>
      <p:pic>
        <p:nvPicPr>
          <p:cNvPr id="2" name="Picture 1">
            <a:extLst>
              <a:ext uri="{FF2B5EF4-FFF2-40B4-BE49-F238E27FC236}">
                <a16:creationId xmlns:a16="http://schemas.microsoft.com/office/drawing/2014/main" id="{D1D7403D-30F2-1103-124B-A44DE3DDB15A}"/>
              </a:ext>
            </a:extLst>
          </p:cNvPr>
          <p:cNvPicPr>
            <a:picLocks noChangeAspect="1"/>
          </p:cNvPicPr>
          <p:nvPr/>
        </p:nvPicPr>
        <p:blipFill>
          <a:blip r:embed="rId5"/>
          <a:stretch>
            <a:fillRect/>
          </a:stretch>
        </p:blipFill>
        <p:spPr>
          <a:xfrm>
            <a:off x="10492593" y="0"/>
            <a:ext cx="1699407" cy="541067"/>
          </a:xfrm>
          <a:prstGeom prst="rect">
            <a:avLst/>
          </a:prstGeom>
        </p:spPr>
      </p:pic>
    </p:spTree>
    <p:extLst>
      <p:ext uri="{BB962C8B-B14F-4D97-AF65-F5344CB8AC3E}">
        <p14:creationId xmlns:p14="http://schemas.microsoft.com/office/powerpoint/2010/main" val="11935285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96BFDC1-D75F-9BE4-E587-ABD42B560A13}"/>
              </a:ext>
            </a:extLst>
          </p:cNvPr>
          <p:cNvSpPr txBox="1"/>
          <p:nvPr/>
        </p:nvSpPr>
        <p:spPr>
          <a:xfrm>
            <a:off x="3869219" y="157316"/>
            <a:ext cx="2348143" cy="584775"/>
          </a:xfrm>
          <a:prstGeom prst="rect">
            <a:avLst/>
          </a:prstGeom>
          <a:noFill/>
        </p:spPr>
        <p:txBody>
          <a:bodyPr wrap="none" rtlCol="0">
            <a:spAutoFit/>
          </a:bodyPr>
          <a:lstStyle/>
          <a:p>
            <a:pPr marL="457200" indent="-457200" algn="ctr">
              <a:buFont typeface="Wingdings" panose="05000000000000000000" pitchFamily="2" charset="2"/>
              <a:buChar char="ü"/>
            </a:pPr>
            <a:r>
              <a:rPr lang="en-US" sz="3200" dirty="0">
                <a:latin typeface="Calibri" panose="020F0502020204030204" pitchFamily="34" charset="0"/>
                <a:ea typeface="Calibri" panose="020F0502020204030204" pitchFamily="34" charset="0"/>
                <a:cs typeface="Calibri" panose="020F0502020204030204" pitchFamily="34" charset="0"/>
              </a:rPr>
              <a:t>Prediction</a:t>
            </a:r>
            <a:endParaRPr lang="en-IN" sz="3200" dirty="0">
              <a:latin typeface="Calibri" panose="020F0502020204030204" pitchFamily="34" charset="0"/>
              <a:ea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7E1FB44F-3896-CF22-BAD5-D5482E1A0C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6587" y="854442"/>
            <a:ext cx="5416027" cy="2051231"/>
          </a:xfrm>
          <a:prstGeom prst="rect">
            <a:avLst/>
          </a:prstGeom>
        </p:spPr>
      </p:pic>
      <p:sp>
        <p:nvSpPr>
          <p:cNvPr id="5" name="TextBox 4">
            <a:extLst>
              <a:ext uri="{FF2B5EF4-FFF2-40B4-BE49-F238E27FC236}">
                <a16:creationId xmlns:a16="http://schemas.microsoft.com/office/drawing/2014/main" id="{38C94C3F-907A-DFD2-48D5-496A97D55EAD}"/>
              </a:ext>
            </a:extLst>
          </p:cNvPr>
          <p:cNvSpPr txBox="1"/>
          <p:nvPr/>
        </p:nvSpPr>
        <p:spPr>
          <a:xfrm>
            <a:off x="396742" y="3025496"/>
            <a:ext cx="11500290" cy="830997"/>
          </a:xfrm>
          <a:prstGeom prst="rect">
            <a:avLst/>
          </a:prstGeom>
          <a:noFill/>
        </p:spPr>
        <p:txBody>
          <a:bodyPr wrap="square" rtlCol="0">
            <a:spAutoFit/>
          </a:bodyPr>
          <a:lstStyle/>
          <a:p>
            <a:r>
              <a:rPr lang="en-US" sz="2400" dirty="0">
                <a:latin typeface="Calibri" panose="020F0502020204030204" pitchFamily="34" charset="0"/>
                <a:ea typeface="Calibri" panose="020F0502020204030204" pitchFamily="34" charset="0"/>
                <a:cs typeface="Calibri" panose="020F0502020204030204" pitchFamily="34" charset="0"/>
              </a:rPr>
              <a:t>Divided our dataset into two parts test and train using scikit-learn and check the shape of training and testing Dataset.</a:t>
            </a:r>
            <a:endParaRPr lang="en-IN" sz="2400" dirty="0">
              <a:latin typeface="Calibri" panose="020F0502020204030204" pitchFamily="34" charset="0"/>
              <a:ea typeface="Calibri" panose="020F0502020204030204" pitchFamily="34" charset="0"/>
              <a:cs typeface="Calibri" panose="020F0502020204030204" pitchFamily="34" charset="0"/>
            </a:endParaRPr>
          </a:p>
        </p:txBody>
      </p:sp>
      <p:pic>
        <p:nvPicPr>
          <p:cNvPr id="7" name="Picture 6">
            <a:extLst>
              <a:ext uri="{FF2B5EF4-FFF2-40B4-BE49-F238E27FC236}">
                <a16:creationId xmlns:a16="http://schemas.microsoft.com/office/drawing/2014/main" id="{060125BD-71B3-9BC5-436E-127DB33435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6742" y="4794431"/>
            <a:ext cx="4138019" cy="533446"/>
          </a:xfrm>
          <a:prstGeom prst="rect">
            <a:avLst/>
          </a:prstGeom>
        </p:spPr>
      </p:pic>
      <p:pic>
        <p:nvPicPr>
          <p:cNvPr id="9" name="Picture 8">
            <a:extLst>
              <a:ext uri="{FF2B5EF4-FFF2-40B4-BE49-F238E27FC236}">
                <a16:creationId xmlns:a16="http://schemas.microsoft.com/office/drawing/2014/main" id="{E1061810-8887-9DEF-4A7F-AA2C741565F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15800" y="3522075"/>
            <a:ext cx="6479458" cy="2189295"/>
          </a:xfrm>
          <a:prstGeom prst="rect">
            <a:avLst/>
          </a:prstGeom>
        </p:spPr>
      </p:pic>
      <p:sp>
        <p:nvSpPr>
          <p:cNvPr id="10" name="TextBox 9">
            <a:extLst>
              <a:ext uri="{FF2B5EF4-FFF2-40B4-BE49-F238E27FC236}">
                <a16:creationId xmlns:a16="http://schemas.microsoft.com/office/drawing/2014/main" id="{06C3FD7B-B409-9697-F7DB-7BDBCDBEF335}"/>
              </a:ext>
            </a:extLst>
          </p:cNvPr>
          <p:cNvSpPr txBox="1"/>
          <p:nvPr/>
        </p:nvSpPr>
        <p:spPr>
          <a:xfrm>
            <a:off x="1503988" y="5806817"/>
            <a:ext cx="7078604" cy="461665"/>
          </a:xfrm>
          <a:prstGeom prst="rect">
            <a:avLst/>
          </a:prstGeom>
          <a:noFill/>
        </p:spPr>
        <p:txBody>
          <a:bodyPr wrap="none" rtlCol="0">
            <a:spAutoFit/>
          </a:bodyPr>
          <a:lstStyle/>
          <a:p>
            <a:r>
              <a:rPr lang="en-US" sz="2400" dirty="0">
                <a:latin typeface="Calibri" panose="020F0502020204030204" pitchFamily="34" charset="0"/>
                <a:ea typeface="Calibri" panose="020F0502020204030204" pitchFamily="34" charset="0"/>
                <a:cs typeface="Calibri" panose="020F0502020204030204" pitchFamily="34" charset="0"/>
              </a:rPr>
              <a:t>*Trained our dataset using SVM and check it’s Accuracy</a:t>
            </a:r>
            <a:endParaRPr lang="en-IN" sz="2400" dirty="0">
              <a:latin typeface="Calibri" panose="020F0502020204030204" pitchFamily="34" charset="0"/>
              <a:ea typeface="Calibri" panose="020F0502020204030204" pitchFamily="34" charset="0"/>
              <a:cs typeface="Calibri" panose="020F0502020204030204" pitchFamily="34" charset="0"/>
            </a:endParaRPr>
          </a:p>
        </p:txBody>
      </p:sp>
      <p:pic>
        <p:nvPicPr>
          <p:cNvPr id="3" name="Picture 2">
            <a:extLst>
              <a:ext uri="{FF2B5EF4-FFF2-40B4-BE49-F238E27FC236}">
                <a16:creationId xmlns:a16="http://schemas.microsoft.com/office/drawing/2014/main" id="{91891AA2-BE6E-388F-C6BC-B5A212A073FD}"/>
              </a:ext>
            </a:extLst>
          </p:cNvPr>
          <p:cNvPicPr>
            <a:picLocks noChangeAspect="1"/>
          </p:cNvPicPr>
          <p:nvPr/>
        </p:nvPicPr>
        <p:blipFill>
          <a:blip r:embed="rId5"/>
          <a:stretch>
            <a:fillRect/>
          </a:stretch>
        </p:blipFill>
        <p:spPr>
          <a:xfrm>
            <a:off x="10492593" y="0"/>
            <a:ext cx="1699407" cy="541067"/>
          </a:xfrm>
          <a:prstGeom prst="rect">
            <a:avLst/>
          </a:prstGeom>
        </p:spPr>
      </p:pic>
    </p:spTree>
    <p:extLst>
      <p:ext uri="{BB962C8B-B14F-4D97-AF65-F5344CB8AC3E}">
        <p14:creationId xmlns:p14="http://schemas.microsoft.com/office/powerpoint/2010/main" val="37026472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6CC7766-6EE2-97FD-E7BC-61099241654C}"/>
              </a:ext>
            </a:extLst>
          </p:cNvPr>
          <p:cNvSpPr txBox="1"/>
          <p:nvPr/>
        </p:nvSpPr>
        <p:spPr>
          <a:xfrm>
            <a:off x="3831119" y="275303"/>
            <a:ext cx="3212097" cy="707886"/>
          </a:xfrm>
          <a:prstGeom prst="rect">
            <a:avLst/>
          </a:prstGeom>
          <a:noFill/>
        </p:spPr>
        <p:txBody>
          <a:bodyPr wrap="none" rtlCol="0">
            <a:spAutoFit/>
          </a:bodyPr>
          <a:lstStyle/>
          <a:p>
            <a:pPr marL="571500" indent="-571500" algn="ctr">
              <a:buFont typeface="Wingdings" panose="05000000000000000000" pitchFamily="2" charset="2"/>
              <a:buChar char="v"/>
            </a:pPr>
            <a:r>
              <a:rPr lang="en-US" sz="4000" dirty="0">
                <a:latin typeface="Calibri" panose="020F0502020204030204" pitchFamily="34" charset="0"/>
                <a:ea typeface="Calibri" panose="020F0502020204030204" pitchFamily="34" charset="0"/>
                <a:cs typeface="Calibri" panose="020F0502020204030204" pitchFamily="34" charset="0"/>
              </a:rPr>
              <a:t>Parkinson’s </a:t>
            </a:r>
            <a:endParaRPr lang="en-IN" sz="4000" dirty="0">
              <a:latin typeface="Calibri" panose="020F0502020204030204" pitchFamily="34" charset="0"/>
              <a:ea typeface="Calibri" panose="020F0502020204030204" pitchFamily="34" charset="0"/>
              <a:cs typeface="Calibri" panose="020F0502020204030204" pitchFamily="34" charset="0"/>
            </a:endParaRPr>
          </a:p>
        </p:txBody>
      </p:sp>
      <p:sp>
        <p:nvSpPr>
          <p:cNvPr id="3" name="TextBox 2">
            <a:extLst>
              <a:ext uri="{FF2B5EF4-FFF2-40B4-BE49-F238E27FC236}">
                <a16:creationId xmlns:a16="http://schemas.microsoft.com/office/drawing/2014/main" id="{0E14B731-3E99-E115-7A12-83D2F5F306FA}"/>
              </a:ext>
            </a:extLst>
          </p:cNvPr>
          <p:cNvSpPr txBox="1"/>
          <p:nvPr/>
        </p:nvSpPr>
        <p:spPr>
          <a:xfrm>
            <a:off x="1" y="1278194"/>
            <a:ext cx="12192000" cy="830997"/>
          </a:xfrm>
          <a:prstGeom prst="rect">
            <a:avLst/>
          </a:prstGeom>
          <a:noFill/>
        </p:spPr>
        <p:txBody>
          <a:bodyPr wrap="square" rtlCol="0">
            <a:spAutoFit/>
          </a:bodyPr>
          <a:lstStyle/>
          <a:p>
            <a:pPr marL="342900" indent="-342900">
              <a:buFont typeface="Wingdings" panose="05000000000000000000" pitchFamily="2" charset="2"/>
              <a:buChar char="q"/>
            </a:pPr>
            <a:r>
              <a:rPr lang="en-US" sz="2400" dirty="0">
                <a:latin typeface="Calibri" panose="020F0502020204030204" pitchFamily="34" charset="0"/>
                <a:ea typeface="Calibri" panose="020F0502020204030204" pitchFamily="34" charset="0"/>
                <a:cs typeface="Calibri" panose="020F0502020204030204" pitchFamily="34" charset="0"/>
              </a:rPr>
              <a:t>Parkinson disease is a brain disorder that causes unintended or uncontrollable movements such as shaking, stiffness, and difficulty with balance and coordination</a:t>
            </a:r>
            <a:endParaRPr lang="en-IN" sz="2400" dirty="0">
              <a:latin typeface="Calibri" panose="020F0502020204030204" pitchFamily="34" charset="0"/>
              <a:ea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9F48007F-D0CA-583B-77B8-5B037353060C}"/>
              </a:ext>
            </a:extLst>
          </p:cNvPr>
          <p:cNvSpPr txBox="1"/>
          <p:nvPr/>
        </p:nvSpPr>
        <p:spPr>
          <a:xfrm>
            <a:off x="0" y="2109191"/>
            <a:ext cx="11678562" cy="4154984"/>
          </a:xfrm>
          <a:prstGeom prst="rect">
            <a:avLst/>
          </a:prstGeom>
          <a:noFill/>
        </p:spPr>
        <p:txBody>
          <a:bodyPr wrap="square" rtlCol="0">
            <a:spAutoFit/>
          </a:bodyPr>
          <a:lstStyle/>
          <a:p>
            <a:pPr marL="342900" indent="-342900">
              <a:buFont typeface="Wingdings" panose="05000000000000000000" pitchFamily="2" charset="2"/>
              <a:buChar char="q"/>
            </a:pPr>
            <a:endParaRPr lang="en-US" sz="2400" dirty="0">
              <a:latin typeface="Calibri" panose="020F0502020204030204" pitchFamily="34" charset="0"/>
              <a:ea typeface="Calibri" panose="020F0502020204030204" pitchFamily="34" charset="0"/>
              <a:cs typeface="Calibri" panose="020F0502020204030204" pitchFamily="34" charset="0"/>
            </a:endParaRPr>
          </a:p>
          <a:p>
            <a:pPr marL="342900" indent="-342900">
              <a:buFont typeface="Wingdings" panose="05000000000000000000" pitchFamily="2" charset="2"/>
              <a:buChar char="q"/>
            </a:pPr>
            <a:endParaRPr lang="en-US" sz="2400" dirty="0">
              <a:latin typeface="Calibri" panose="020F0502020204030204" pitchFamily="34" charset="0"/>
              <a:ea typeface="Calibri" panose="020F0502020204030204" pitchFamily="34" charset="0"/>
              <a:cs typeface="Calibri" panose="020F0502020204030204" pitchFamily="34" charset="0"/>
            </a:endParaRPr>
          </a:p>
          <a:p>
            <a:pPr marL="342900" indent="-342900">
              <a:buFont typeface="Wingdings" panose="05000000000000000000" pitchFamily="2" charset="2"/>
              <a:buChar char="q"/>
            </a:pPr>
            <a:r>
              <a:rPr lang="en-US" sz="2400" dirty="0">
                <a:latin typeface="Calibri" panose="020F0502020204030204" pitchFamily="34" charset="0"/>
                <a:ea typeface="Calibri" panose="020F0502020204030204" pitchFamily="34" charset="0"/>
                <a:cs typeface="Calibri" panose="020F0502020204030204" pitchFamily="34" charset="0"/>
              </a:rPr>
              <a:t>Symptoms usually begins gradually and worsens over time. As the disease Progresses people may have difficulty in talking and walking. They may also have mental and behavioral changes.</a:t>
            </a:r>
          </a:p>
          <a:p>
            <a:pPr marL="342900" indent="-342900">
              <a:buFont typeface="Wingdings" panose="05000000000000000000" pitchFamily="2" charset="2"/>
              <a:buChar char="q"/>
            </a:pPr>
            <a:endParaRPr lang="en-US" sz="2400" dirty="0">
              <a:latin typeface="Calibri" panose="020F0502020204030204" pitchFamily="34" charset="0"/>
              <a:ea typeface="Calibri" panose="020F0502020204030204" pitchFamily="34" charset="0"/>
              <a:cs typeface="Calibri" panose="020F0502020204030204" pitchFamily="34" charset="0"/>
            </a:endParaRPr>
          </a:p>
          <a:p>
            <a:pPr marL="342900" indent="-342900">
              <a:buFont typeface="Wingdings" panose="05000000000000000000" pitchFamily="2" charset="2"/>
              <a:buChar char="q"/>
            </a:pPr>
            <a:r>
              <a:rPr lang="en-US" sz="2400" dirty="0">
                <a:latin typeface="Calibri" panose="020F0502020204030204" pitchFamily="34" charset="0"/>
                <a:ea typeface="Calibri" panose="020F0502020204030204" pitchFamily="34" charset="0"/>
                <a:cs typeface="Calibri" panose="020F0502020204030204" pitchFamily="34" charset="0"/>
              </a:rPr>
              <a:t>Symptoms of Parkinson’s Disease:</a:t>
            </a:r>
          </a:p>
          <a:p>
            <a:pPr marL="457200" indent="-457200">
              <a:buFont typeface="+mj-lt"/>
              <a:buAutoNum type="alphaLcPeriod"/>
            </a:pPr>
            <a:r>
              <a:rPr lang="en-US" sz="2400" dirty="0">
                <a:latin typeface="Calibri" panose="020F0502020204030204" pitchFamily="34" charset="0"/>
                <a:ea typeface="Calibri" panose="020F0502020204030204" pitchFamily="34" charset="0"/>
                <a:cs typeface="Calibri" panose="020F0502020204030204" pitchFamily="34" charset="0"/>
              </a:rPr>
              <a:t>Tremor in hands, arms ,legs.</a:t>
            </a:r>
          </a:p>
          <a:p>
            <a:pPr marL="457200" indent="-457200">
              <a:buFont typeface="+mj-lt"/>
              <a:buAutoNum type="alphaLcPeriod"/>
            </a:pPr>
            <a:r>
              <a:rPr lang="en-US" sz="2400" dirty="0">
                <a:latin typeface="Calibri" panose="020F0502020204030204" pitchFamily="34" charset="0"/>
                <a:ea typeface="Calibri" panose="020F0502020204030204" pitchFamily="34" charset="0"/>
                <a:cs typeface="Calibri" panose="020F0502020204030204" pitchFamily="34" charset="0"/>
              </a:rPr>
              <a:t>Slowness of movement.</a:t>
            </a:r>
          </a:p>
          <a:p>
            <a:pPr marL="457200" indent="-457200">
              <a:buFont typeface="+mj-lt"/>
              <a:buAutoNum type="alphaLcPeriod"/>
            </a:pPr>
            <a:r>
              <a:rPr lang="en-US" sz="2400" dirty="0">
                <a:latin typeface="Calibri" panose="020F0502020204030204" pitchFamily="34" charset="0"/>
                <a:ea typeface="Calibri" panose="020F0502020204030204" pitchFamily="34" charset="0"/>
                <a:cs typeface="Calibri" panose="020F0502020204030204" pitchFamily="34" charset="0"/>
              </a:rPr>
              <a:t>Impaired balance and coordination, sometimes leading to falls.</a:t>
            </a:r>
          </a:p>
          <a:p>
            <a:r>
              <a:rPr lang="en-US" sz="2400" dirty="0">
                <a:solidFill>
                  <a:srgbClr val="000000"/>
                </a:solidFill>
                <a:highlight>
                  <a:srgbClr val="FFFFFF"/>
                </a:highlight>
                <a:latin typeface="Source Sans Pro Web"/>
                <a:ea typeface="Calibri" panose="020F0502020204030204" pitchFamily="34" charset="0"/>
                <a:cs typeface="Calibri" panose="020F0502020204030204" pitchFamily="34" charset="0"/>
              </a:rPr>
              <a:t> </a:t>
            </a:r>
            <a:endParaRPr lang="en-IN" sz="2400" dirty="0">
              <a:latin typeface="Calibri" panose="020F0502020204030204" pitchFamily="34" charset="0"/>
              <a:ea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2AA2EB68-A6E4-185F-0BE7-FB95D4C36EA5}"/>
              </a:ext>
            </a:extLst>
          </p:cNvPr>
          <p:cNvPicPr>
            <a:picLocks noChangeAspect="1"/>
          </p:cNvPicPr>
          <p:nvPr/>
        </p:nvPicPr>
        <p:blipFill>
          <a:blip r:embed="rId2"/>
          <a:stretch>
            <a:fillRect/>
          </a:stretch>
        </p:blipFill>
        <p:spPr>
          <a:xfrm>
            <a:off x="10492593" y="0"/>
            <a:ext cx="1699407" cy="541067"/>
          </a:xfrm>
          <a:prstGeom prst="rect">
            <a:avLst/>
          </a:prstGeom>
        </p:spPr>
      </p:pic>
    </p:spTree>
    <p:extLst>
      <p:ext uri="{BB962C8B-B14F-4D97-AF65-F5344CB8AC3E}">
        <p14:creationId xmlns:p14="http://schemas.microsoft.com/office/powerpoint/2010/main" val="35570456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97A6C70-97DD-7146-431B-08D7DBFE66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7659" y="2912288"/>
            <a:ext cx="3101609" cy="3452159"/>
          </a:xfrm>
          <a:prstGeom prst="rect">
            <a:avLst/>
          </a:prstGeom>
        </p:spPr>
      </p:pic>
      <p:pic>
        <p:nvPicPr>
          <p:cNvPr id="8" name="Picture 7">
            <a:extLst>
              <a:ext uri="{FF2B5EF4-FFF2-40B4-BE49-F238E27FC236}">
                <a16:creationId xmlns:a16="http://schemas.microsoft.com/office/drawing/2014/main" id="{A05DAB93-18FB-CD19-48A1-14F2A2DF1E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63382" y="2137833"/>
            <a:ext cx="8030959" cy="2866785"/>
          </a:xfrm>
          <a:prstGeom prst="rect">
            <a:avLst/>
          </a:prstGeom>
        </p:spPr>
      </p:pic>
      <p:sp>
        <p:nvSpPr>
          <p:cNvPr id="9" name="TextBox 8">
            <a:extLst>
              <a:ext uri="{FF2B5EF4-FFF2-40B4-BE49-F238E27FC236}">
                <a16:creationId xmlns:a16="http://schemas.microsoft.com/office/drawing/2014/main" id="{FD1992E9-0F2A-B400-CC76-CF89BDF98EEF}"/>
              </a:ext>
            </a:extLst>
          </p:cNvPr>
          <p:cNvSpPr txBox="1"/>
          <p:nvPr/>
        </p:nvSpPr>
        <p:spPr>
          <a:xfrm>
            <a:off x="137652" y="668593"/>
            <a:ext cx="11221340" cy="954107"/>
          </a:xfrm>
          <a:prstGeom prst="rect">
            <a:avLst/>
          </a:prstGeom>
          <a:noFill/>
        </p:spPr>
        <p:txBody>
          <a:bodyPr wrap="square" rtlCol="0">
            <a:spAutoFit/>
          </a:bodyPr>
          <a:lstStyle/>
          <a:p>
            <a:r>
              <a:rPr lang="en-US" sz="2800" dirty="0">
                <a:latin typeface="Calibri" panose="020F0502020204030204" pitchFamily="34" charset="0"/>
                <a:ea typeface="Calibri" panose="020F0502020204030204" pitchFamily="34" charset="0"/>
                <a:cs typeface="Calibri" panose="020F0502020204030204" pitchFamily="34" charset="0"/>
              </a:rPr>
              <a:t>The aim of our model is to detect early symptoms of Parkinson’s disease . So that it can be cured easily in future.</a:t>
            </a:r>
            <a:endParaRPr lang="en-IN" sz="2800" dirty="0">
              <a:latin typeface="Calibri" panose="020F0502020204030204" pitchFamily="34" charset="0"/>
              <a:ea typeface="Calibri" panose="020F0502020204030204" pitchFamily="34" charset="0"/>
              <a:cs typeface="Calibri" panose="020F0502020204030204" pitchFamily="34" charset="0"/>
            </a:endParaRPr>
          </a:p>
        </p:txBody>
      </p:sp>
      <p:pic>
        <p:nvPicPr>
          <p:cNvPr id="2" name="Picture 1">
            <a:extLst>
              <a:ext uri="{FF2B5EF4-FFF2-40B4-BE49-F238E27FC236}">
                <a16:creationId xmlns:a16="http://schemas.microsoft.com/office/drawing/2014/main" id="{1DC8245D-5DE4-0A92-8FEC-52498302D148}"/>
              </a:ext>
            </a:extLst>
          </p:cNvPr>
          <p:cNvPicPr>
            <a:picLocks noChangeAspect="1"/>
          </p:cNvPicPr>
          <p:nvPr/>
        </p:nvPicPr>
        <p:blipFill>
          <a:blip r:embed="rId4"/>
          <a:stretch>
            <a:fillRect/>
          </a:stretch>
        </p:blipFill>
        <p:spPr>
          <a:xfrm>
            <a:off x="10492593" y="0"/>
            <a:ext cx="1699407" cy="541067"/>
          </a:xfrm>
          <a:prstGeom prst="rect">
            <a:avLst/>
          </a:prstGeom>
        </p:spPr>
      </p:pic>
    </p:spTree>
    <p:extLst>
      <p:ext uri="{BB962C8B-B14F-4D97-AF65-F5344CB8AC3E}">
        <p14:creationId xmlns:p14="http://schemas.microsoft.com/office/powerpoint/2010/main" val="15257971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C1CA6F2-AEE9-91D4-F1C8-477F98E6C0C2}"/>
              </a:ext>
            </a:extLst>
          </p:cNvPr>
          <p:cNvSpPr txBox="1"/>
          <p:nvPr/>
        </p:nvSpPr>
        <p:spPr>
          <a:xfrm>
            <a:off x="3529361" y="304800"/>
            <a:ext cx="4218912" cy="523220"/>
          </a:xfrm>
          <a:prstGeom prst="rect">
            <a:avLst/>
          </a:prstGeom>
          <a:noFill/>
        </p:spPr>
        <p:txBody>
          <a:bodyPr wrap="none" rtlCol="0">
            <a:spAutoFit/>
          </a:bodyPr>
          <a:lstStyle/>
          <a:p>
            <a:pPr marL="285750" indent="-285750" algn="ctr">
              <a:buFont typeface="Wingdings" panose="05000000000000000000" pitchFamily="2" charset="2"/>
              <a:buChar char="ü"/>
            </a:pPr>
            <a:r>
              <a:rPr lang="en-US" sz="2800" dirty="0">
                <a:latin typeface="Calibri" panose="020F0502020204030204" pitchFamily="34" charset="0"/>
                <a:ea typeface="Calibri" panose="020F0502020204030204" pitchFamily="34" charset="0"/>
                <a:cs typeface="Calibri" panose="020F0502020204030204" pitchFamily="34" charset="0"/>
              </a:rPr>
              <a:t>Read and Processing Data</a:t>
            </a:r>
            <a:endParaRPr lang="en-IN" sz="2800" dirty="0">
              <a:latin typeface="Calibri" panose="020F0502020204030204" pitchFamily="34" charset="0"/>
              <a:ea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8FD41015-E249-26C2-1FE2-4C112CAAA2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342" y="803365"/>
            <a:ext cx="2124618" cy="1064392"/>
          </a:xfrm>
          <a:prstGeom prst="rect">
            <a:avLst/>
          </a:prstGeom>
        </p:spPr>
      </p:pic>
      <p:sp>
        <p:nvSpPr>
          <p:cNvPr id="5" name="TextBox 4">
            <a:extLst>
              <a:ext uri="{FF2B5EF4-FFF2-40B4-BE49-F238E27FC236}">
                <a16:creationId xmlns:a16="http://schemas.microsoft.com/office/drawing/2014/main" id="{9608105E-DDB4-DB2C-11FC-F2A35308BEDF}"/>
              </a:ext>
            </a:extLst>
          </p:cNvPr>
          <p:cNvSpPr txBox="1"/>
          <p:nvPr/>
        </p:nvSpPr>
        <p:spPr>
          <a:xfrm>
            <a:off x="0" y="1839257"/>
            <a:ext cx="10320133" cy="461665"/>
          </a:xfrm>
          <a:prstGeom prst="rect">
            <a:avLst/>
          </a:prstGeom>
          <a:noFill/>
        </p:spPr>
        <p:txBody>
          <a:bodyPr wrap="none" rtlCol="0">
            <a:spAutoFit/>
          </a:bodyPr>
          <a:lstStyle/>
          <a:p>
            <a:r>
              <a:rPr lang="en-US" sz="2400" dirty="0">
                <a:latin typeface="Calibri" panose="020F0502020204030204" pitchFamily="34" charset="0"/>
                <a:ea typeface="Calibri" panose="020F0502020204030204" pitchFamily="34" charset="0"/>
                <a:cs typeface="Calibri" panose="020F0502020204030204" pitchFamily="34" charset="0"/>
              </a:rPr>
              <a:t>No of rows and columns in our data set. In this we have 195 rows and 24 columns</a:t>
            </a:r>
            <a:endParaRPr lang="en-IN" sz="2400" dirty="0">
              <a:latin typeface="Calibri" panose="020F0502020204030204" pitchFamily="34" charset="0"/>
              <a:ea typeface="Calibri" panose="020F0502020204030204" pitchFamily="34" charset="0"/>
              <a:cs typeface="Calibri" panose="020F0502020204030204" pitchFamily="34" charset="0"/>
            </a:endParaRPr>
          </a:p>
        </p:txBody>
      </p:sp>
      <p:pic>
        <p:nvPicPr>
          <p:cNvPr id="7" name="Picture 6">
            <a:extLst>
              <a:ext uri="{FF2B5EF4-FFF2-40B4-BE49-F238E27FC236}">
                <a16:creationId xmlns:a16="http://schemas.microsoft.com/office/drawing/2014/main" id="{F863ADD6-8FE9-0417-D7C1-147B4D48A1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384231"/>
            <a:ext cx="6576630" cy="1905165"/>
          </a:xfrm>
          <a:prstGeom prst="rect">
            <a:avLst/>
          </a:prstGeom>
        </p:spPr>
      </p:pic>
      <p:cxnSp>
        <p:nvCxnSpPr>
          <p:cNvPr id="9" name="Straight Arrow Connector 8">
            <a:extLst>
              <a:ext uri="{FF2B5EF4-FFF2-40B4-BE49-F238E27FC236}">
                <a16:creationId xmlns:a16="http://schemas.microsoft.com/office/drawing/2014/main" id="{560B1321-C1BA-1556-7AB2-F934524AD9BF}"/>
              </a:ext>
            </a:extLst>
          </p:cNvPr>
          <p:cNvCxnSpPr>
            <a:stCxn id="7" idx="3"/>
          </p:cNvCxnSpPr>
          <p:nvPr/>
        </p:nvCxnSpPr>
        <p:spPr>
          <a:xfrm flipV="1">
            <a:off x="6576630" y="3336813"/>
            <a:ext cx="1254325"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97D62EAF-8250-6A6E-5075-5628B78B5BF8}"/>
              </a:ext>
            </a:extLst>
          </p:cNvPr>
          <p:cNvSpPr txBox="1"/>
          <p:nvPr/>
        </p:nvSpPr>
        <p:spPr>
          <a:xfrm>
            <a:off x="7830955" y="3112104"/>
            <a:ext cx="3960893" cy="400110"/>
          </a:xfrm>
          <a:prstGeom prst="rect">
            <a:avLst/>
          </a:prstGeom>
          <a:noFill/>
        </p:spPr>
        <p:txBody>
          <a:bodyPr wrap="none" rtlCol="0">
            <a:spAutoFit/>
          </a:bodyPr>
          <a:lstStyle/>
          <a:p>
            <a:r>
              <a:rPr lang="en-US" sz="2000" dirty="0">
                <a:latin typeface="Calibri" panose="020F0502020204030204" pitchFamily="34" charset="0"/>
                <a:ea typeface="Calibri" panose="020F0502020204030204" pitchFamily="34" charset="0"/>
                <a:cs typeface="Calibri" panose="020F0502020204030204" pitchFamily="34" charset="0"/>
              </a:rPr>
              <a:t>Name of all Columns of our Data Set</a:t>
            </a:r>
            <a:endParaRPr lang="en-IN" sz="2000" dirty="0">
              <a:latin typeface="Calibri" panose="020F0502020204030204" pitchFamily="34" charset="0"/>
              <a:ea typeface="Calibri" panose="020F0502020204030204" pitchFamily="34" charset="0"/>
              <a:cs typeface="Calibri" panose="020F0502020204030204" pitchFamily="34" charset="0"/>
            </a:endParaRPr>
          </a:p>
        </p:txBody>
      </p:sp>
      <p:pic>
        <p:nvPicPr>
          <p:cNvPr id="12" name="Picture 11">
            <a:extLst>
              <a:ext uri="{FF2B5EF4-FFF2-40B4-BE49-F238E27FC236}">
                <a16:creationId xmlns:a16="http://schemas.microsoft.com/office/drawing/2014/main" id="{B29D8CA1-8D32-D11C-473A-A6649713728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4401081"/>
            <a:ext cx="12192000" cy="947788"/>
          </a:xfrm>
          <a:prstGeom prst="rect">
            <a:avLst/>
          </a:prstGeom>
        </p:spPr>
      </p:pic>
      <p:sp>
        <p:nvSpPr>
          <p:cNvPr id="13" name="TextBox 12">
            <a:extLst>
              <a:ext uri="{FF2B5EF4-FFF2-40B4-BE49-F238E27FC236}">
                <a16:creationId xmlns:a16="http://schemas.microsoft.com/office/drawing/2014/main" id="{9022F164-4402-53A4-BF0A-BA0A2320427A}"/>
              </a:ext>
            </a:extLst>
          </p:cNvPr>
          <p:cNvSpPr txBox="1"/>
          <p:nvPr/>
        </p:nvSpPr>
        <p:spPr>
          <a:xfrm>
            <a:off x="275304" y="5348869"/>
            <a:ext cx="4800610" cy="1015663"/>
          </a:xfrm>
          <a:prstGeom prst="rect">
            <a:avLst/>
          </a:prstGeom>
          <a:noFill/>
        </p:spPr>
        <p:txBody>
          <a:bodyPr wrap="none" rtlCol="0">
            <a:spAutoFit/>
          </a:bodyPr>
          <a:lstStyle/>
          <a:p>
            <a:r>
              <a:rPr lang="en-US" sz="2000" dirty="0">
                <a:latin typeface="Calibri" panose="020F0502020204030204" pitchFamily="34" charset="0"/>
                <a:ea typeface="Calibri" panose="020F0502020204030204" pitchFamily="34" charset="0"/>
                <a:cs typeface="Calibri" panose="020F0502020204030204" pitchFamily="34" charset="0"/>
              </a:rPr>
              <a:t>Dividing our all columns into two categories:</a:t>
            </a:r>
          </a:p>
          <a:p>
            <a:r>
              <a:rPr lang="en-US" sz="2000" dirty="0">
                <a:latin typeface="Calibri" panose="020F0502020204030204" pitchFamily="34" charset="0"/>
                <a:ea typeface="Calibri" panose="020F0502020204030204" pitchFamily="34" charset="0"/>
                <a:cs typeface="Calibri" panose="020F0502020204030204" pitchFamily="34" charset="0"/>
              </a:rPr>
              <a:t>1.Categorical Variables.</a:t>
            </a:r>
          </a:p>
          <a:p>
            <a:r>
              <a:rPr lang="en-US" sz="2000" dirty="0">
                <a:latin typeface="Calibri" panose="020F0502020204030204" pitchFamily="34" charset="0"/>
                <a:ea typeface="Calibri" panose="020F0502020204030204" pitchFamily="34" charset="0"/>
                <a:cs typeface="Calibri" panose="020F0502020204030204" pitchFamily="34" charset="0"/>
              </a:rPr>
              <a:t>2.Numerical Variables.</a:t>
            </a:r>
            <a:endParaRPr lang="en-IN" sz="2000" dirty="0">
              <a:latin typeface="Calibri" panose="020F0502020204030204" pitchFamily="34" charset="0"/>
              <a:ea typeface="Calibri" panose="020F0502020204030204" pitchFamily="34" charset="0"/>
              <a:cs typeface="Calibri" panose="020F0502020204030204" pitchFamily="34" charset="0"/>
            </a:endParaRPr>
          </a:p>
        </p:txBody>
      </p:sp>
      <p:pic>
        <p:nvPicPr>
          <p:cNvPr id="3" name="Picture 2">
            <a:extLst>
              <a:ext uri="{FF2B5EF4-FFF2-40B4-BE49-F238E27FC236}">
                <a16:creationId xmlns:a16="http://schemas.microsoft.com/office/drawing/2014/main" id="{843363C1-2E3F-0425-22E0-48D7A3024387}"/>
              </a:ext>
            </a:extLst>
          </p:cNvPr>
          <p:cNvPicPr>
            <a:picLocks noChangeAspect="1"/>
          </p:cNvPicPr>
          <p:nvPr/>
        </p:nvPicPr>
        <p:blipFill>
          <a:blip r:embed="rId5"/>
          <a:stretch>
            <a:fillRect/>
          </a:stretch>
        </p:blipFill>
        <p:spPr>
          <a:xfrm>
            <a:off x="10492593" y="0"/>
            <a:ext cx="1699407" cy="541067"/>
          </a:xfrm>
          <a:prstGeom prst="rect">
            <a:avLst/>
          </a:prstGeom>
        </p:spPr>
      </p:pic>
    </p:spTree>
    <p:extLst>
      <p:ext uri="{BB962C8B-B14F-4D97-AF65-F5344CB8AC3E}">
        <p14:creationId xmlns:p14="http://schemas.microsoft.com/office/powerpoint/2010/main" val="30788634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5E5007E-2636-BE6A-5181-A69E5545B296}"/>
              </a:ext>
            </a:extLst>
          </p:cNvPr>
          <p:cNvSpPr txBox="1"/>
          <p:nvPr/>
        </p:nvSpPr>
        <p:spPr>
          <a:xfrm>
            <a:off x="3126658" y="363794"/>
            <a:ext cx="4330544" cy="523220"/>
          </a:xfrm>
          <a:prstGeom prst="rect">
            <a:avLst/>
          </a:prstGeom>
          <a:noFill/>
        </p:spPr>
        <p:txBody>
          <a:bodyPr wrap="none" rtlCol="0">
            <a:spAutoFit/>
          </a:bodyPr>
          <a:lstStyle/>
          <a:p>
            <a:pPr marL="457200" indent="-457200" algn="ctr">
              <a:buFont typeface="Wingdings" panose="05000000000000000000" pitchFamily="2" charset="2"/>
              <a:buChar char="ü"/>
            </a:pPr>
            <a:r>
              <a:rPr lang="en-US" sz="2800" dirty="0">
                <a:latin typeface="Calibri" panose="020F0502020204030204" pitchFamily="34" charset="0"/>
                <a:ea typeface="Calibri" panose="020F0502020204030204" pitchFamily="34" charset="0"/>
                <a:cs typeface="Calibri" panose="020F0502020204030204" pitchFamily="34" charset="0"/>
              </a:rPr>
              <a:t>Exploratory Data Analysis</a:t>
            </a:r>
            <a:endParaRPr lang="en-IN" sz="2800" dirty="0">
              <a:latin typeface="Calibri" panose="020F0502020204030204" pitchFamily="34" charset="0"/>
              <a:ea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096E0267-ED3E-D9A8-A678-543592FDAE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3172" y="1162493"/>
            <a:ext cx="3779848" cy="3962743"/>
          </a:xfrm>
          <a:prstGeom prst="rect">
            <a:avLst/>
          </a:prstGeom>
        </p:spPr>
      </p:pic>
      <p:cxnSp>
        <p:nvCxnSpPr>
          <p:cNvPr id="6" name="Straight Arrow Connector 5">
            <a:extLst>
              <a:ext uri="{FF2B5EF4-FFF2-40B4-BE49-F238E27FC236}">
                <a16:creationId xmlns:a16="http://schemas.microsoft.com/office/drawing/2014/main" id="{655D71B4-36B5-D2FE-5F2B-EDBDC81AF449}"/>
              </a:ext>
            </a:extLst>
          </p:cNvPr>
          <p:cNvCxnSpPr>
            <a:stCxn id="4" idx="3"/>
          </p:cNvCxnSpPr>
          <p:nvPr/>
        </p:nvCxnSpPr>
        <p:spPr>
          <a:xfrm flipV="1">
            <a:off x="4053020" y="3143864"/>
            <a:ext cx="1423548"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EC3FD147-11B8-5B4C-8778-8029C992A9B8}"/>
              </a:ext>
            </a:extLst>
          </p:cNvPr>
          <p:cNvSpPr txBox="1"/>
          <p:nvPr/>
        </p:nvSpPr>
        <p:spPr>
          <a:xfrm>
            <a:off x="5476568" y="2789921"/>
            <a:ext cx="5270091" cy="707886"/>
          </a:xfrm>
          <a:prstGeom prst="rect">
            <a:avLst/>
          </a:prstGeom>
          <a:noFill/>
        </p:spPr>
        <p:txBody>
          <a:bodyPr wrap="square" rtlCol="0">
            <a:spAutoFit/>
          </a:bodyPr>
          <a:lstStyle/>
          <a:p>
            <a:r>
              <a:rPr lang="en-US" sz="2000" dirty="0">
                <a:latin typeface="Calibri" panose="020F0502020204030204" pitchFamily="34" charset="0"/>
                <a:ea typeface="Calibri" panose="020F0502020204030204" pitchFamily="34" charset="0"/>
                <a:cs typeface="Calibri" panose="020F0502020204030204" pitchFamily="34" charset="0"/>
              </a:rPr>
              <a:t>1 means people having Parkinson’s and 0 means no Parkinson's</a:t>
            </a:r>
            <a:endParaRPr lang="en-IN" sz="2000" dirty="0">
              <a:latin typeface="Calibri" panose="020F0502020204030204" pitchFamily="34" charset="0"/>
              <a:ea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B53FDD29-550E-48F0-64D0-3E28563936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57202" y="3360356"/>
            <a:ext cx="4399680" cy="3133850"/>
          </a:xfrm>
          <a:prstGeom prst="rect">
            <a:avLst/>
          </a:prstGeom>
        </p:spPr>
      </p:pic>
      <p:cxnSp>
        <p:nvCxnSpPr>
          <p:cNvPr id="11" name="Straight Arrow Connector 10">
            <a:extLst>
              <a:ext uri="{FF2B5EF4-FFF2-40B4-BE49-F238E27FC236}">
                <a16:creationId xmlns:a16="http://schemas.microsoft.com/office/drawing/2014/main" id="{F1169232-7831-74B0-4F03-926FC1441864}"/>
              </a:ext>
            </a:extLst>
          </p:cNvPr>
          <p:cNvCxnSpPr/>
          <p:nvPr/>
        </p:nvCxnSpPr>
        <p:spPr>
          <a:xfrm flipH="1">
            <a:off x="6233652" y="5427406"/>
            <a:ext cx="122355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BBA09E67-0392-0F9D-6656-41E30A637282}"/>
              </a:ext>
            </a:extLst>
          </p:cNvPr>
          <p:cNvSpPr txBox="1"/>
          <p:nvPr/>
        </p:nvSpPr>
        <p:spPr>
          <a:xfrm>
            <a:off x="1026101" y="5231920"/>
            <a:ext cx="5440784" cy="707886"/>
          </a:xfrm>
          <a:prstGeom prst="rect">
            <a:avLst/>
          </a:prstGeom>
          <a:noFill/>
        </p:spPr>
        <p:txBody>
          <a:bodyPr wrap="square" rtlCol="0">
            <a:spAutoFit/>
          </a:bodyPr>
          <a:lstStyle/>
          <a:p>
            <a:r>
              <a:rPr lang="en-US" sz="2000" dirty="0">
                <a:latin typeface="Calibri" panose="020F0502020204030204" pitchFamily="34" charset="0"/>
                <a:ea typeface="Calibri" panose="020F0502020204030204" pitchFamily="34" charset="0"/>
                <a:cs typeface="Calibri" panose="020F0502020204030204" pitchFamily="34" charset="0"/>
              </a:rPr>
              <a:t>No of people having Parkinson is represented by 1 and not having Parkinson is represented by 0</a:t>
            </a:r>
            <a:endParaRPr lang="en-IN" sz="2000" dirty="0">
              <a:latin typeface="Calibri" panose="020F0502020204030204" pitchFamily="34" charset="0"/>
              <a:ea typeface="Calibri" panose="020F0502020204030204" pitchFamily="34" charset="0"/>
              <a:cs typeface="Calibri" panose="020F0502020204030204" pitchFamily="34" charset="0"/>
            </a:endParaRPr>
          </a:p>
        </p:txBody>
      </p:sp>
      <p:pic>
        <p:nvPicPr>
          <p:cNvPr id="3" name="Picture 2">
            <a:extLst>
              <a:ext uri="{FF2B5EF4-FFF2-40B4-BE49-F238E27FC236}">
                <a16:creationId xmlns:a16="http://schemas.microsoft.com/office/drawing/2014/main" id="{3FF0C689-BB91-3411-C2A7-631A45A44F45}"/>
              </a:ext>
            </a:extLst>
          </p:cNvPr>
          <p:cNvPicPr>
            <a:picLocks noChangeAspect="1"/>
          </p:cNvPicPr>
          <p:nvPr/>
        </p:nvPicPr>
        <p:blipFill>
          <a:blip r:embed="rId4"/>
          <a:stretch>
            <a:fillRect/>
          </a:stretch>
        </p:blipFill>
        <p:spPr>
          <a:xfrm>
            <a:off x="10492593" y="0"/>
            <a:ext cx="1699407" cy="541067"/>
          </a:xfrm>
          <a:prstGeom prst="rect">
            <a:avLst/>
          </a:prstGeom>
        </p:spPr>
      </p:pic>
    </p:spTree>
    <p:extLst>
      <p:ext uri="{BB962C8B-B14F-4D97-AF65-F5344CB8AC3E}">
        <p14:creationId xmlns:p14="http://schemas.microsoft.com/office/powerpoint/2010/main" val="30165819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C546FFE-FE3E-5599-1ADC-82E2E57F5F54}"/>
              </a:ext>
            </a:extLst>
          </p:cNvPr>
          <p:cNvSpPr txBox="1"/>
          <p:nvPr/>
        </p:nvSpPr>
        <p:spPr>
          <a:xfrm>
            <a:off x="2576052" y="363793"/>
            <a:ext cx="5960414" cy="677108"/>
          </a:xfrm>
          <a:prstGeom prst="rect">
            <a:avLst/>
          </a:prstGeom>
          <a:noFill/>
        </p:spPr>
        <p:txBody>
          <a:bodyPr wrap="none" rtlCol="0">
            <a:spAutoFit/>
          </a:bodyPr>
          <a:lstStyle/>
          <a:p>
            <a:r>
              <a:rPr lang="en-US" sz="2000" dirty="0">
                <a:latin typeface="Calibri" panose="020F0502020204030204" pitchFamily="34" charset="0"/>
                <a:ea typeface="Calibri" panose="020F0502020204030204" pitchFamily="34" charset="0"/>
                <a:cs typeface="Calibri" panose="020F0502020204030204" pitchFamily="34" charset="0"/>
              </a:rPr>
              <a:t>AVG LOCAL FUNDAMENTAL FREQUENCY </a:t>
            </a:r>
            <a:r>
              <a:rPr lang="en-IN" sz="2000" dirty="0">
                <a:effectLst/>
                <a:highlight>
                  <a:srgbClr val="1F1F1F"/>
                </a:highlight>
                <a:latin typeface="Calibri" panose="020F0502020204030204" pitchFamily="34" charset="0"/>
                <a:ea typeface="Calibri" panose="020F0502020204030204" pitchFamily="34" charset="0"/>
                <a:cs typeface="Calibri" panose="020F0502020204030204" pitchFamily="34" charset="0"/>
              </a:rPr>
              <a:t>(MDVP:Fo(Hz))</a:t>
            </a:r>
          </a:p>
          <a:p>
            <a:endParaRPr lang="en-IN" dirty="0"/>
          </a:p>
        </p:txBody>
      </p:sp>
      <p:pic>
        <p:nvPicPr>
          <p:cNvPr id="4" name="Picture 3">
            <a:extLst>
              <a:ext uri="{FF2B5EF4-FFF2-40B4-BE49-F238E27FC236}">
                <a16:creationId xmlns:a16="http://schemas.microsoft.com/office/drawing/2014/main" id="{F283A009-FF2F-F2FE-3423-79A594E9C9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97038" y="837361"/>
            <a:ext cx="7719729" cy="2331922"/>
          </a:xfrm>
          <a:prstGeom prst="rect">
            <a:avLst/>
          </a:prstGeom>
        </p:spPr>
      </p:pic>
      <p:sp>
        <p:nvSpPr>
          <p:cNvPr id="5" name="TextBox 4">
            <a:extLst>
              <a:ext uri="{FF2B5EF4-FFF2-40B4-BE49-F238E27FC236}">
                <a16:creationId xmlns:a16="http://schemas.microsoft.com/office/drawing/2014/main" id="{B4109324-3B02-01F2-40FD-019E9A7B3CE4}"/>
              </a:ext>
            </a:extLst>
          </p:cNvPr>
          <p:cNvSpPr txBox="1"/>
          <p:nvPr/>
        </p:nvSpPr>
        <p:spPr>
          <a:xfrm>
            <a:off x="2113935" y="3334775"/>
            <a:ext cx="7081554" cy="707886"/>
          </a:xfrm>
          <a:prstGeom prst="rect">
            <a:avLst/>
          </a:prstGeom>
          <a:noFill/>
        </p:spPr>
        <p:txBody>
          <a:bodyPr wrap="none" rtlCol="0">
            <a:spAutoFit/>
          </a:bodyPr>
          <a:lstStyle/>
          <a:p>
            <a:r>
              <a:rPr lang="en-IN" sz="2000" dirty="0">
                <a:effectLst/>
                <a:highlight>
                  <a:srgbClr val="1F1F1F"/>
                </a:highlight>
                <a:latin typeface="Calibri" panose="020F0502020204030204" pitchFamily="34" charset="0"/>
                <a:ea typeface="Calibri" panose="020F0502020204030204" pitchFamily="34" charset="0"/>
                <a:cs typeface="Calibri" panose="020F0502020204030204" pitchFamily="34" charset="0"/>
              </a:rPr>
              <a:t>MAXIMUM VOCAL FUNDAMENTAL FREQUENCY (MADVP:Fhi(Hz))</a:t>
            </a:r>
          </a:p>
          <a:p>
            <a:endParaRPr lang="en-IN" sz="2000" dirty="0">
              <a:latin typeface="Calibri" panose="020F0502020204030204" pitchFamily="34" charset="0"/>
              <a:ea typeface="Calibri" panose="020F0502020204030204" pitchFamily="34" charset="0"/>
              <a:cs typeface="Calibri" panose="020F0502020204030204" pitchFamily="34" charset="0"/>
            </a:endParaRPr>
          </a:p>
        </p:txBody>
      </p:sp>
      <p:pic>
        <p:nvPicPr>
          <p:cNvPr id="7" name="Picture 6">
            <a:extLst>
              <a:ext uri="{FF2B5EF4-FFF2-40B4-BE49-F238E27FC236}">
                <a16:creationId xmlns:a16="http://schemas.microsoft.com/office/drawing/2014/main" id="{D2A19939-08F2-4854-C6CE-EF4B14D5CF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23710" y="3795272"/>
            <a:ext cx="7666384" cy="2354784"/>
          </a:xfrm>
          <a:prstGeom prst="rect">
            <a:avLst/>
          </a:prstGeom>
        </p:spPr>
      </p:pic>
      <p:pic>
        <p:nvPicPr>
          <p:cNvPr id="3" name="Picture 2">
            <a:extLst>
              <a:ext uri="{FF2B5EF4-FFF2-40B4-BE49-F238E27FC236}">
                <a16:creationId xmlns:a16="http://schemas.microsoft.com/office/drawing/2014/main" id="{D467732B-1824-A566-D71B-8A454691B4EA}"/>
              </a:ext>
            </a:extLst>
          </p:cNvPr>
          <p:cNvPicPr>
            <a:picLocks noChangeAspect="1"/>
          </p:cNvPicPr>
          <p:nvPr/>
        </p:nvPicPr>
        <p:blipFill>
          <a:blip r:embed="rId4"/>
          <a:stretch>
            <a:fillRect/>
          </a:stretch>
        </p:blipFill>
        <p:spPr>
          <a:xfrm>
            <a:off x="10492593" y="0"/>
            <a:ext cx="1699407" cy="541067"/>
          </a:xfrm>
          <a:prstGeom prst="rect">
            <a:avLst/>
          </a:prstGeom>
        </p:spPr>
      </p:pic>
    </p:spTree>
    <p:extLst>
      <p:ext uri="{BB962C8B-B14F-4D97-AF65-F5344CB8AC3E}">
        <p14:creationId xmlns:p14="http://schemas.microsoft.com/office/powerpoint/2010/main" val="37236433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35B551B-DA4F-C133-7BC7-FCFEB298FCC0}"/>
              </a:ext>
            </a:extLst>
          </p:cNvPr>
          <p:cNvSpPr txBox="1"/>
          <p:nvPr/>
        </p:nvSpPr>
        <p:spPr>
          <a:xfrm>
            <a:off x="333655" y="608737"/>
            <a:ext cx="11847871" cy="3231654"/>
          </a:xfrm>
          <a:prstGeom prst="rect">
            <a:avLst/>
          </a:prstGeom>
          <a:noFill/>
        </p:spPr>
        <p:txBody>
          <a:bodyPr wrap="square" rtlCol="0">
            <a:spAutoFit/>
          </a:bodyPr>
          <a:lstStyle/>
          <a:p>
            <a:pPr algn="ctr"/>
            <a:r>
              <a:rPr lang="en-US" sz="4400" dirty="0">
                <a:latin typeface="Calibri" panose="020F0502020204030204" pitchFamily="34" charset="0"/>
                <a:ea typeface="Calibri" panose="020F0502020204030204" pitchFamily="34" charset="0"/>
                <a:cs typeface="Calibri" panose="020F0502020204030204" pitchFamily="34" charset="0"/>
              </a:rPr>
              <a:t>PROJECT  - </a:t>
            </a:r>
            <a:r>
              <a:rPr lang="en-US" sz="4400" u="sng" dirty="0">
                <a:latin typeface="Calibri" panose="020F0502020204030204" pitchFamily="34" charset="0"/>
                <a:ea typeface="Calibri" panose="020F0502020204030204" pitchFamily="34" charset="0"/>
                <a:cs typeface="Calibri" panose="020F0502020204030204" pitchFamily="34" charset="0"/>
              </a:rPr>
              <a:t>DISEASE PREDICTION</a:t>
            </a:r>
          </a:p>
          <a:p>
            <a:pPr marL="342900" indent="-342900">
              <a:buFont typeface="Wingdings" panose="05000000000000000000" pitchFamily="2" charset="2"/>
              <a:buChar char="Ø"/>
            </a:pPr>
            <a:endParaRPr lang="en-US" sz="2000" dirty="0">
              <a:latin typeface="Calibri" panose="020F0502020204030204" pitchFamily="34" charset="0"/>
              <a:ea typeface="Calibri" panose="020F0502020204030204" pitchFamily="34" charset="0"/>
              <a:cs typeface="Calibri" panose="020F0502020204030204" pitchFamily="34" charset="0"/>
            </a:endParaRPr>
          </a:p>
          <a:p>
            <a:pPr marL="342900" indent="-342900">
              <a:buFont typeface="Wingdings" panose="05000000000000000000" pitchFamily="2" charset="2"/>
              <a:buChar char="Ø"/>
            </a:pPr>
            <a:endParaRPr lang="en-US" sz="2000" dirty="0">
              <a:latin typeface="Calibri" panose="020F0502020204030204" pitchFamily="34" charset="0"/>
              <a:ea typeface="Calibri" panose="020F0502020204030204" pitchFamily="34" charset="0"/>
              <a:cs typeface="Calibri" panose="020F0502020204030204" pitchFamily="34" charset="0"/>
            </a:endParaRPr>
          </a:p>
          <a:p>
            <a:pPr marL="342900" indent="-342900">
              <a:buFont typeface="Wingdings" panose="05000000000000000000" pitchFamily="2" charset="2"/>
              <a:buChar char="Ø"/>
            </a:pPr>
            <a:r>
              <a:rPr lang="en-US" sz="2400" dirty="0">
                <a:latin typeface="Calibri" panose="020F0502020204030204" pitchFamily="34" charset="0"/>
                <a:ea typeface="Calibri" panose="020F0502020204030204" pitchFamily="34" charset="0"/>
                <a:cs typeface="Calibri" panose="020F0502020204030204" pitchFamily="34" charset="0"/>
              </a:rPr>
              <a:t>In Our project we have predicted various Diseases Such as:</a:t>
            </a:r>
          </a:p>
          <a:p>
            <a:pPr marL="457200" indent="-457200">
              <a:buFont typeface="+mj-lt"/>
              <a:buAutoNum type="arabicParenR"/>
            </a:pPr>
            <a:r>
              <a:rPr lang="en-US" sz="2400" dirty="0">
                <a:latin typeface="Calibri" panose="020F0502020204030204" pitchFamily="34" charset="0"/>
                <a:ea typeface="Calibri" panose="020F0502020204030204" pitchFamily="34" charset="0"/>
                <a:cs typeface="Calibri" panose="020F0502020204030204" pitchFamily="34" charset="0"/>
              </a:rPr>
              <a:t>Autism-Prediction</a:t>
            </a:r>
          </a:p>
          <a:p>
            <a:pPr marL="457200" indent="-457200">
              <a:buFont typeface="+mj-lt"/>
              <a:buAutoNum type="arabicParenR"/>
            </a:pPr>
            <a:r>
              <a:rPr lang="en-US" sz="2400" dirty="0">
                <a:latin typeface="Calibri" panose="020F0502020204030204" pitchFamily="34" charset="0"/>
                <a:ea typeface="Calibri" panose="020F0502020204030204" pitchFamily="34" charset="0"/>
                <a:cs typeface="Calibri" panose="020F0502020204030204" pitchFamily="34" charset="0"/>
              </a:rPr>
              <a:t>Parkinson's-Prediction</a:t>
            </a:r>
          </a:p>
          <a:p>
            <a:pPr marL="457200" indent="-457200">
              <a:buFont typeface="+mj-lt"/>
              <a:buAutoNum type="arabicParenR"/>
            </a:pPr>
            <a:r>
              <a:rPr lang="en-US" sz="2400" dirty="0">
                <a:latin typeface="Calibri" panose="020F0502020204030204" pitchFamily="34" charset="0"/>
                <a:ea typeface="Calibri" panose="020F0502020204030204" pitchFamily="34" charset="0"/>
                <a:cs typeface="Calibri" panose="020F0502020204030204" pitchFamily="34" charset="0"/>
              </a:rPr>
              <a:t>Covid-19-Prediction</a:t>
            </a:r>
          </a:p>
          <a:p>
            <a:pPr marL="457200" indent="-457200">
              <a:buFont typeface="+mj-lt"/>
              <a:buAutoNum type="arabicParenR"/>
            </a:pPr>
            <a:r>
              <a:rPr lang="en-US" sz="2400" dirty="0">
                <a:latin typeface="Calibri" panose="020F0502020204030204" pitchFamily="34" charset="0"/>
                <a:ea typeface="Calibri" panose="020F0502020204030204" pitchFamily="34" charset="0"/>
                <a:cs typeface="Calibri" panose="020F0502020204030204" pitchFamily="34" charset="0"/>
              </a:rPr>
              <a:t>Stroke-Prediction</a:t>
            </a:r>
            <a:endParaRPr lang="en-IN" sz="2400" dirty="0">
              <a:latin typeface="Calibri" panose="020F0502020204030204" pitchFamily="34" charset="0"/>
              <a:ea typeface="Calibri" panose="020F0502020204030204" pitchFamily="34" charset="0"/>
              <a:cs typeface="Calibri" panose="020F0502020204030204" pitchFamily="34" charset="0"/>
            </a:endParaRPr>
          </a:p>
        </p:txBody>
      </p:sp>
      <p:pic>
        <p:nvPicPr>
          <p:cNvPr id="6" name="Picture 5">
            <a:extLst>
              <a:ext uri="{FF2B5EF4-FFF2-40B4-BE49-F238E27FC236}">
                <a16:creationId xmlns:a16="http://schemas.microsoft.com/office/drawing/2014/main" id="{314B73A4-E06B-0627-4933-F16B99D70E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304094">
            <a:off x="2996825" y="3696725"/>
            <a:ext cx="2298755" cy="2444862"/>
          </a:xfrm>
          <a:prstGeom prst="rect">
            <a:avLst/>
          </a:prstGeom>
        </p:spPr>
      </p:pic>
      <p:pic>
        <p:nvPicPr>
          <p:cNvPr id="8" name="Picture 7">
            <a:extLst>
              <a:ext uri="{FF2B5EF4-FFF2-40B4-BE49-F238E27FC236}">
                <a16:creationId xmlns:a16="http://schemas.microsoft.com/office/drawing/2014/main" id="{529A8CF0-C681-6B9F-615E-CB3BD2C57F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9859334">
            <a:off x="7875585" y="2484936"/>
            <a:ext cx="2556441" cy="2396663"/>
          </a:xfrm>
          <a:prstGeom prst="rect">
            <a:avLst/>
          </a:prstGeom>
        </p:spPr>
      </p:pic>
      <p:pic>
        <p:nvPicPr>
          <p:cNvPr id="3" name="Picture 2">
            <a:extLst>
              <a:ext uri="{FF2B5EF4-FFF2-40B4-BE49-F238E27FC236}">
                <a16:creationId xmlns:a16="http://schemas.microsoft.com/office/drawing/2014/main" id="{B8FFCFBD-090A-3EDE-D382-17CD6B2C0AD8}"/>
              </a:ext>
            </a:extLst>
          </p:cNvPr>
          <p:cNvPicPr>
            <a:picLocks noChangeAspect="1"/>
          </p:cNvPicPr>
          <p:nvPr/>
        </p:nvPicPr>
        <p:blipFill>
          <a:blip r:embed="rId4"/>
          <a:stretch>
            <a:fillRect/>
          </a:stretch>
        </p:blipFill>
        <p:spPr>
          <a:xfrm>
            <a:off x="10492593" y="9832"/>
            <a:ext cx="1699407" cy="541067"/>
          </a:xfrm>
          <a:prstGeom prst="rect">
            <a:avLst/>
          </a:prstGeom>
        </p:spPr>
      </p:pic>
    </p:spTree>
    <p:extLst>
      <p:ext uri="{BB962C8B-B14F-4D97-AF65-F5344CB8AC3E}">
        <p14:creationId xmlns:p14="http://schemas.microsoft.com/office/powerpoint/2010/main" val="42763389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6163629-CDE8-BFBC-090A-CFEAC65322C7}"/>
              </a:ext>
            </a:extLst>
          </p:cNvPr>
          <p:cNvSpPr txBox="1"/>
          <p:nvPr/>
        </p:nvSpPr>
        <p:spPr>
          <a:xfrm>
            <a:off x="1594766" y="658762"/>
            <a:ext cx="9259907" cy="1323439"/>
          </a:xfrm>
          <a:prstGeom prst="rect">
            <a:avLst/>
          </a:prstGeom>
          <a:noFill/>
        </p:spPr>
        <p:txBody>
          <a:bodyPr wrap="none" rtlCol="0">
            <a:spAutoFit/>
          </a:bodyPr>
          <a:lstStyle/>
          <a:p>
            <a:r>
              <a:rPr lang="en-US" sz="2000" dirty="0">
                <a:effectLst/>
                <a:highlight>
                  <a:srgbClr val="1F1F1F"/>
                </a:highlight>
                <a:latin typeface="Calibri" panose="020F0502020204030204" pitchFamily="34" charset="0"/>
                <a:ea typeface="Calibri" panose="020F0502020204030204" pitchFamily="34" charset="0"/>
                <a:cs typeface="Calibri" panose="020F0502020204030204" pitchFamily="34" charset="0"/>
              </a:rPr>
              <a:t>Two measures of ratio of noise to tonal components in the voice</a:t>
            </a:r>
          </a:p>
          <a:p>
            <a:br>
              <a:rPr lang="en-US" sz="2000" b="0" dirty="0">
                <a:solidFill>
                  <a:srgbClr val="CCCCCC"/>
                </a:solidFill>
                <a:effectLst/>
                <a:highlight>
                  <a:srgbClr val="1F1F1F"/>
                </a:highlight>
                <a:latin typeface="Calibri" panose="020F0502020204030204" pitchFamily="34" charset="0"/>
                <a:ea typeface="Calibri" panose="020F0502020204030204" pitchFamily="34" charset="0"/>
                <a:cs typeface="Calibri" panose="020F0502020204030204" pitchFamily="34" charset="0"/>
              </a:rPr>
            </a:br>
            <a:r>
              <a:rPr lang="en-US" sz="2000" b="1" dirty="0">
                <a:solidFill>
                  <a:srgbClr val="CCCCCC"/>
                </a:solidFill>
                <a:effectLst/>
                <a:highlight>
                  <a:srgbClr val="1F1F1F"/>
                </a:highlight>
                <a:latin typeface="Calibri" panose="020F0502020204030204" pitchFamily="34" charset="0"/>
                <a:ea typeface="Calibri" panose="020F0502020204030204" pitchFamily="34" charset="0"/>
                <a:cs typeface="Calibri" panose="020F0502020204030204" pitchFamily="34" charset="0"/>
              </a:rPr>
              <a:t>There are two measures of ratio of noise to tonal components in the voice - NHR,HNR</a:t>
            </a:r>
          </a:p>
          <a:p>
            <a:endParaRPr lang="en-IN" sz="2000" dirty="0">
              <a:latin typeface="Calibri" panose="020F0502020204030204" pitchFamily="34" charset="0"/>
              <a:ea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67F3415B-57BF-6D76-EE31-47F254DFB0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33315" y="1790261"/>
            <a:ext cx="5883150" cy="5067739"/>
          </a:xfrm>
          <a:prstGeom prst="rect">
            <a:avLst/>
          </a:prstGeom>
        </p:spPr>
      </p:pic>
      <p:pic>
        <p:nvPicPr>
          <p:cNvPr id="3" name="Picture 2">
            <a:extLst>
              <a:ext uri="{FF2B5EF4-FFF2-40B4-BE49-F238E27FC236}">
                <a16:creationId xmlns:a16="http://schemas.microsoft.com/office/drawing/2014/main" id="{C637F43F-0A7E-DC08-3A52-23CB68401334}"/>
              </a:ext>
            </a:extLst>
          </p:cNvPr>
          <p:cNvPicPr>
            <a:picLocks noChangeAspect="1"/>
          </p:cNvPicPr>
          <p:nvPr/>
        </p:nvPicPr>
        <p:blipFill>
          <a:blip r:embed="rId3"/>
          <a:stretch>
            <a:fillRect/>
          </a:stretch>
        </p:blipFill>
        <p:spPr>
          <a:xfrm>
            <a:off x="10492593" y="0"/>
            <a:ext cx="1699407" cy="541067"/>
          </a:xfrm>
          <a:prstGeom prst="rect">
            <a:avLst/>
          </a:prstGeom>
        </p:spPr>
      </p:pic>
    </p:spTree>
    <p:extLst>
      <p:ext uri="{BB962C8B-B14F-4D97-AF65-F5344CB8AC3E}">
        <p14:creationId xmlns:p14="http://schemas.microsoft.com/office/powerpoint/2010/main" val="37886766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13196A8-6D57-2EB6-7442-349C8583DBA5}"/>
              </a:ext>
            </a:extLst>
          </p:cNvPr>
          <p:cNvSpPr txBox="1"/>
          <p:nvPr/>
        </p:nvSpPr>
        <p:spPr>
          <a:xfrm>
            <a:off x="878096" y="583236"/>
            <a:ext cx="10012869" cy="707886"/>
          </a:xfrm>
          <a:prstGeom prst="rect">
            <a:avLst/>
          </a:prstGeom>
          <a:noFill/>
        </p:spPr>
        <p:txBody>
          <a:bodyPr wrap="none" rtlCol="0">
            <a:spAutoFit/>
          </a:bodyPr>
          <a:lstStyle/>
          <a:p>
            <a:r>
              <a:rPr lang="en-US" sz="2000" dirty="0">
                <a:effectLst/>
                <a:highlight>
                  <a:srgbClr val="1F1F1F"/>
                </a:highlight>
                <a:latin typeface="Calibri" panose="020F0502020204030204" pitchFamily="34" charset="0"/>
                <a:ea typeface="Calibri" panose="020F0502020204030204" pitchFamily="34" charset="0"/>
                <a:cs typeface="Calibri" panose="020F0502020204030204" pitchFamily="34" charset="0"/>
              </a:rPr>
              <a:t>Heatmaps for frequency variation, amplitude variation and fundamental frequency variation</a:t>
            </a:r>
          </a:p>
          <a:p>
            <a:endParaRPr lang="en-IN" sz="2000" dirty="0">
              <a:latin typeface="Calibri" panose="020F0502020204030204" pitchFamily="34" charset="0"/>
              <a:ea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20A9A98C-4E73-43BD-040E-F2ECEC4FC4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71820" y="4231009"/>
            <a:ext cx="5220180" cy="2626991"/>
          </a:xfrm>
          <a:prstGeom prst="rect">
            <a:avLst/>
          </a:prstGeom>
        </p:spPr>
      </p:pic>
      <p:pic>
        <p:nvPicPr>
          <p:cNvPr id="6" name="Picture 5">
            <a:extLst>
              <a:ext uri="{FF2B5EF4-FFF2-40B4-BE49-F238E27FC236}">
                <a16:creationId xmlns:a16="http://schemas.microsoft.com/office/drawing/2014/main" id="{0C1BD0C4-1D98-7FEF-493D-1DAC3E060B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33019" y="1136112"/>
            <a:ext cx="4925961" cy="3113705"/>
          </a:xfrm>
          <a:prstGeom prst="rect">
            <a:avLst/>
          </a:prstGeom>
        </p:spPr>
      </p:pic>
      <p:pic>
        <p:nvPicPr>
          <p:cNvPr id="8" name="Picture 7">
            <a:extLst>
              <a:ext uri="{FF2B5EF4-FFF2-40B4-BE49-F238E27FC236}">
                <a16:creationId xmlns:a16="http://schemas.microsoft.com/office/drawing/2014/main" id="{CAD56551-F09F-B79C-418B-177A5B22992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5487" y="1268379"/>
            <a:ext cx="2997425" cy="4321242"/>
          </a:xfrm>
          <a:prstGeom prst="rect">
            <a:avLst/>
          </a:prstGeom>
        </p:spPr>
      </p:pic>
      <p:pic>
        <p:nvPicPr>
          <p:cNvPr id="3" name="Picture 2">
            <a:extLst>
              <a:ext uri="{FF2B5EF4-FFF2-40B4-BE49-F238E27FC236}">
                <a16:creationId xmlns:a16="http://schemas.microsoft.com/office/drawing/2014/main" id="{E8D49BD6-7EC6-2171-686A-6FD6F0CC05ED}"/>
              </a:ext>
            </a:extLst>
          </p:cNvPr>
          <p:cNvPicPr>
            <a:picLocks noChangeAspect="1"/>
          </p:cNvPicPr>
          <p:nvPr/>
        </p:nvPicPr>
        <p:blipFill>
          <a:blip r:embed="rId5"/>
          <a:stretch>
            <a:fillRect/>
          </a:stretch>
        </p:blipFill>
        <p:spPr>
          <a:xfrm>
            <a:off x="10492593" y="0"/>
            <a:ext cx="1699407" cy="541067"/>
          </a:xfrm>
          <a:prstGeom prst="rect">
            <a:avLst/>
          </a:prstGeom>
        </p:spPr>
      </p:pic>
    </p:spTree>
    <p:extLst>
      <p:ext uri="{BB962C8B-B14F-4D97-AF65-F5344CB8AC3E}">
        <p14:creationId xmlns:p14="http://schemas.microsoft.com/office/powerpoint/2010/main" val="32782352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FB1AAA9-93CF-EB89-26E5-403B5EF6157B}"/>
              </a:ext>
            </a:extLst>
          </p:cNvPr>
          <p:cNvSpPr txBox="1"/>
          <p:nvPr/>
        </p:nvSpPr>
        <p:spPr>
          <a:xfrm>
            <a:off x="3480620" y="206477"/>
            <a:ext cx="3314882" cy="523220"/>
          </a:xfrm>
          <a:prstGeom prst="rect">
            <a:avLst/>
          </a:prstGeom>
          <a:noFill/>
        </p:spPr>
        <p:txBody>
          <a:bodyPr wrap="none" rtlCol="0">
            <a:spAutoFit/>
          </a:bodyPr>
          <a:lstStyle/>
          <a:p>
            <a:pPr marL="457200" indent="-457200" algn="ctr">
              <a:buFont typeface="Wingdings" panose="05000000000000000000" pitchFamily="2" charset="2"/>
              <a:buChar char="ü"/>
            </a:pPr>
            <a:r>
              <a:rPr lang="en-US" sz="2800" dirty="0">
                <a:latin typeface="Calibri" panose="020F0502020204030204" pitchFamily="34" charset="0"/>
                <a:ea typeface="Calibri" panose="020F0502020204030204" pitchFamily="34" charset="0"/>
                <a:cs typeface="Calibri" panose="020F0502020204030204" pitchFamily="34" charset="0"/>
              </a:rPr>
              <a:t>Feature Extraction</a:t>
            </a:r>
            <a:endParaRPr lang="en-IN" sz="2800" dirty="0">
              <a:latin typeface="Calibri" panose="020F0502020204030204" pitchFamily="34" charset="0"/>
              <a:ea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FFCEA4B0-11DD-15CF-7D55-855892C39C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2954" y="1007627"/>
            <a:ext cx="5403048" cy="1303133"/>
          </a:xfrm>
          <a:prstGeom prst="rect">
            <a:avLst/>
          </a:prstGeom>
        </p:spPr>
      </p:pic>
      <p:sp>
        <p:nvSpPr>
          <p:cNvPr id="5" name="TextBox 4">
            <a:extLst>
              <a:ext uri="{FF2B5EF4-FFF2-40B4-BE49-F238E27FC236}">
                <a16:creationId xmlns:a16="http://schemas.microsoft.com/office/drawing/2014/main" id="{8DF6CC7A-01B6-1F22-5553-7973D062D48F}"/>
              </a:ext>
            </a:extLst>
          </p:cNvPr>
          <p:cNvSpPr txBox="1"/>
          <p:nvPr/>
        </p:nvSpPr>
        <p:spPr>
          <a:xfrm>
            <a:off x="462116" y="2588690"/>
            <a:ext cx="7190751" cy="400110"/>
          </a:xfrm>
          <a:prstGeom prst="rect">
            <a:avLst/>
          </a:prstGeom>
          <a:noFill/>
        </p:spPr>
        <p:txBody>
          <a:bodyPr wrap="none" rtlCol="0">
            <a:spAutoFit/>
          </a:bodyPr>
          <a:lstStyle/>
          <a:p>
            <a:r>
              <a:rPr lang="en-US" sz="2000" dirty="0">
                <a:latin typeface="Calibri" panose="020F0502020204030204" pitchFamily="34" charset="0"/>
                <a:ea typeface="Calibri" panose="020F0502020204030204" pitchFamily="34" charset="0"/>
                <a:cs typeface="Calibri" panose="020F0502020204030204" pitchFamily="34" charset="0"/>
              </a:rPr>
              <a:t>Finding the missing values and filling by the mean in between them.</a:t>
            </a:r>
            <a:endParaRPr lang="en-IN" sz="2000" dirty="0">
              <a:latin typeface="Calibri" panose="020F0502020204030204" pitchFamily="34" charset="0"/>
              <a:ea typeface="Calibri" panose="020F0502020204030204" pitchFamily="34" charset="0"/>
              <a:cs typeface="Calibri" panose="020F0502020204030204" pitchFamily="34" charset="0"/>
            </a:endParaRPr>
          </a:p>
        </p:txBody>
      </p:sp>
      <p:pic>
        <p:nvPicPr>
          <p:cNvPr id="7" name="Picture 6">
            <a:extLst>
              <a:ext uri="{FF2B5EF4-FFF2-40B4-BE49-F238E27FC236}">
                <a16:creationId xmlns:a16="http://schemas.microsoft.com/office/drawing/2014/main" id="{57C58045-6CAF-DEB7-A39D-008B10338E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2116" y="3186688"/>
            <a:ext cx="3817951" cy="1966130"/>
          </a:xfrm>
          <a:prstGeom prst="rect">
            <a:avLst/>
          </a:prstGeom>
        </p:spPr>
      </p:pic>
      <p:pic>
        <p:nvPicPr>
          <p:cNvPr id="3" name="Picture 2">
            <a:extLst>
              <a:ext uri="{FF2B5EF4-FFF2-40B4-BE49-F238E27FC236}">
                <a16:creationId xmlns:a16="http://schemas.microsoft.com/office/drawing/2014/main" id="{EDBD8140-89A6-38F0-A007-20E9FCF88628}"/>
              </a:ext>
            </a:extLst>
          </p:cNvPr>
          <p:cNvPicPr>
            <a:picLocks noChangeAspect="1"/>
          </p:cNvPicPr>
          <p:nvPr/>
        </p:nvPicPr>
        <p:blipFill>
          <a:blip r:embed="rId4"/>
          <a:stretch>
            <a:fillRect/>
          </a:stretch>
        </p:blipFill>
        <p:spPr>
          <a:xfrm>
            <a:off x="10492593" y="0"/>
            <a:ext cx="1699407" cy="541067"/>
          </a:xfrm>
          <a:prstGeom prst="rect">
            <a:avLst/>
          </a:prstGeom>
        </p:spPr>
      </p:pic>
    </p:spTree>
    <p:extLst>
      <p:ext uri="{BB962C8B-B14F-4D97-AF65-F5344CB8AC3E}">
        <p14:creationId xmlns:p14="http://schemas.microsoft.com/office/powerpoint/2010/main" val="2890386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FA8F8D1-D6EA-6DCB-FDC4-2BC3BF511D4A}"/>
              </a:ext>
            </a:extLst>
          </p:cNvPr>
          <p:cNvSpPr txBox="1"/>
          <p:nvPr/>
        </p:nvSpPr>
        <p:spPr>
          <a:xfrm>
            <a:off x="3716594" y="206477"/>
            <a:ext cx="2655214" cy="523220"/>
          </a:xfrm>
          <a:prstGeom prst="rect">
            <a:avLst/>
          </a:prstGeom>
          <a:noFill/>
        </p:spPr>
        <p:txBody>
          <a:bodyPr wrap="none" rtlCol="0">
            <a:spAutoFit/>
          </a:bodyPr>
          <a:lstStyle/>
          <a:p>
            <a:pPr marL="457200" indent="-457200" algn="ctr">
              <a:buFont typeface="Wingdings" panose="05000000000000000000" pitchFamily="2" charset="2"/>
              <a:buChar char="ü"/>
            </a:pPr>
            <a:r>
              <a:rPr lang="en-US" sz="2800" dirty="0">
                <a:latin typeface="Calibri" panose="020F0502020204030204" pitchFamily="34" charset="0"/>
                <a:ea typeface="Calibri" panose="020F0502020204030204" pitchFamily="34" charset="0"/>
                <a:cs typeface="Calibri" panose="020F0502020204030204" pitchFamily="34" charset="0"/>
              </a:rPr>
              <a:t>Data Cleaning</a:t>
            </a:r>
            <a:endParaRPr lang="en-IN" sz="2800" dirty="0">
              <a:latin typeface="Calibri" panose="020F0502020204030204" pitchFamily="34" charset="0"/>
              <a:ea typeface="Calibri" panose="020F0502020204030204" pitchFamily="34" charset="0"/>
              <a:cs typeface="Calibri" panose="020F0502020204030204" pitchFamily="34" charset="0"/>
            </a:endParaRPr>
          </a:p>
        </p:txBody>
      </p:sp>
      <p:sp>
        <p:nvSpPr>
          <p:cNvPr id="3" name="TextBox 2">
            <a:extLst>
              <a:ext uri="{FF2B5EF4-FFF2-40B4-BE49-F238E27FC236}">
                <a16:creationId xmlns:a16="http://schemas.microsoft.com/office/drawing/2014/main" id="{EE3CDA55-60F0-4B7D-4A95-AFBE76471342}"/>
              </a:ext>
            </a:extLst>
          </p:cNvPr>
          <p:cNvSpPr txBox="1"/>
          <p:nvPr/>
        </p:nvSpPr>
        <p:spPr>
          <a:xfrm>
            <a:off x="147484" y="1160207"/>
            <a:ext cx="6279796" cy="400110"/>
          </a:xfrm>
          <a:prstGeom prst="rect">
            <a:avLst/>
          </a:prstGeom>
          <a:noFill/>
        </p:spPr>
        <p:txBody>
          <a:bodyPr wrap="none" rtlCol="0">
            <a:spAutoFit/>
          </a:bodyPr>
          <a:lstStyle/>
          <a:p>
            <a:r>
              <a:rPr lang="en-US" sz="2000" dirty="0">
                <a:latin typeface="Calibri" panose="020F0502020204030204" pitchFamily="34" charset="0"/>
                <a:ea typeface="Calibri" panose="020F0502020204030204" pitchFamily="34" charset="0"/>
                <a:cs typeface="Calibri" panose="020F0502020204030204" pitchFamily="34" charset="0"/>
              </a:rPr>
              <a:t>Detecting the Outliers and removing it using IQR Approach</a:t>
            </a:r>
            <a:endParaRPr lang="en-IN" sz="2000" dirty="0">
              <a:latin typeface="Calibri" panose="020F0502020204030204" pitchFamily="34" charset="0"/>
              <a:ea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E80401C9-C5A4-A0B6-7222-A52B0D9F30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4699" y="1809930"/>
            <a:ext cx="3619814" cy="4359018"/>
          </a:xfrm>
          <a:prstGeom prst="rect">
            <a:avLst/>
          </a:prstGeom>
        </p:spPr>
      </p:pic>
      <p:pic>
        <p:nvPicPr>
          <p:cNvPr id="7" name="Picture 6">
            <a:extLst>
              <a:ext uri="{FF2B5EF4-FFF2-40B4-BE49-F238E27FC236}">
                <a16:creationId xmlns:a16="http://schemas.microsoft.com/office/drawing/2014/main" id="{6B763AB4-530B-66D1-0118-20DEE00B0F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84979" y="2199968"/>
            <a:ext cx="7970275" cy="3188110"/>
          </a:xfrm>
          <a:prstGeom prst="rect">
            <a:avLst/>
          </a:prstGeom>
        </p:spPr>
      </p:pic>
      <p:pic>
        <p:nvPicPr>
          <p:cNvPr id="4" name="Picture 3">
            <a:extLst>
              <a:ext uri="{FF2B5EF4-FFF2-40B4-BE49-F238E27FC236}">
                <a16:creationId xmlns:a16="http://schemas.microsoft.com/office/drawing/2014/main" id="{745D9676-ECE2-2CB1-D9A9-B4F32D0B18C1}"/>
              </a:ext>
            </a:extLst>
          </p:cNvPr>
          <p:cNvPicPr>
            <a:picLocks noChangeAspect="1"/>
          </p:cNvPicPr>
          <p:nvPr/>
        </p:nvPicPr>
        <p:blipFill>
          <a:blip r:embed="rId4"/>
          <a:stretch>
            <a:fillRect/>
          </a:stretch>
        </p:blipFill>
        <p:spPr>
          <a:xfrm>
            <a:off x="10492593" y="0"/>
            <a:ext cx="1699407" cy="541067"/>
          </a:xfrm>
          <a:prstGeom prst="rect">
            <a:avLst/>
          </a:prstGeom>
        </p:spPr>
      </p:pic>
    </p:spTree>
    <p:extLst>
      <p:ext uri="{BB962C8B-B14F-4D97-AF65-F5344CB8AC3E}">
        <p14:creationId xmlns:p14="http://schemas.microsoft.com/office/powerpoint/2010/main" val="42881893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572DE6-C0AD-0C9A-1A45-391E7E312A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1160" y="1821041"/>
            <a:ext cx="5631668" cy="1607959"/>
          </a:xfrm>
          <a:prstGeom prst="rect">
            <a:avLst/>
          </a:prstGeom>
        </p:spPr>
      </p:pic>
      <p:sp>
        <p:nvSpPr>
          <p:cNvPr id="4" name="TextBox 3">
            <a:extLst>
              <a:ext uri="{FF2B5EF4-FFF2-40B4-BE49-F238E27FC236}">
                <a16:creationId xmlns:a16="http://schemas.microsoft.com/office/drawing/2014/main" id="{F9E66ECD-CBC5-E3AA-E018-F21B18D9B1A8}"/>
              </a:ext>
            </a:extLst>
          </p:cNvPr>
          <p:cNvSpPr txBox="1"/>
          <p:nvPr/>
        </p:nvSpPr>
        <p:spPr>
          <a:xfrm>
            <a:off x="452284" y="1002890"/>
            <a:ext cx="3798219" cy="400110"/>
          </a:xfrm>
          <a:prstGeom prst="rect">
            <a:avLst/>
          </a:prstGeom>
          <a:noFill/>
        </p:spPr>
        <p:txBody>
          <a:bodyPr wrap="none" rtlCol="0">
            <a:spAutoFit/>
          </a:bodyPr>
          <a:lstStyle/>
          <a:p>
            <a:r>
              <a:rPr lang="en-US" sz="2000" dirty="0">
                <a:latin typeface="Calibri" panose="020F0502020204030204" pitchFamily="34" charset="0"/>
                <a:ea typeface="Calibri" panose="020F0502020204030204" pitchFamily="34" charset="0"/>
                <a:cs typeface="Calibri" panose="020F0502020204030204" pitchFamily="34" charset="0"/>
              </a:rPr>
              <a:t>IQR Method for removing Outliers.</a:t>
            </a:r>
            <a:endParaRPr lang="en-IN" sz="2000" dirty="0">
              <a:latin typeface="Calibri" panose="020F0502020204030204" pitchFamily="34" charset="0"/>
              <a:ea typeface="Calibri" panose="020F0502020204030204" pitchFamily="34" charset="0"/>
              <a:cs typeface="Calibri" panose="020F0502020204030204" pitchFamily="34" charset="0"/>
            </a:endParaRPr>
          </a:p>
        </p:txBody>
      </p:sp>
      <p:pic>
        <p:nvPicPr>
          <p:cNvPr id="6" name="Picture 5">
            <a:extLst>
              <a:ext uri="{FF2B5EF4-FFF2-40B4-BE49-F238E27FC236}">
                <a16:creationId xmlns:a16="http://schemas.microsoft.com/office/drawing/2014/main" id="{B5CC23B6-A0E5-4C2F-74AD-1447C86C70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58116" y="183527"/>
            <a:ext cx="4876801" cy="3611017"/>
          </a:xfrm>
          <a:prstGeom prst="rect">
            <a:avLst/>
          </a:prstGeom>
        </p:spPr>
      </p:pic>
      <p:cxnSp>
        <p:nvCxnSpPr>
          <p:cNvPr id="8" name="Straight Arrow Connector 7">
            <a:extLst>
              <a:ext uri="{FF2B5EF4-FFF2-40B4-BE49-F238E27FC236}">
                <a16:creationId xmlns:a16="http://schemas.microsoft.com/office/drawing/2014/main" id="{62E2C5BF-9969-BB72-E894-6F8ACE4BE859}"/>
              </a:ext>
            </a:extLst>
          </p:cNvPr>
          <p:cNvCxnSpPr>
            <a:stCxn id="6" idx="2"/>
          </p:cNvCxnSpPr>
          <p:nvPr/>
        </p:nvCxnSpPr>
        <p:spPr>
          <a:xfrm flipH="1">
            <a:off x="8996516" y="3794544"/>
            <a:ext cx="1" cy="6791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423A4E9-217C-663C-7F2E-FB00C1AB36F0}"/>
              </a:ext>
            </a:extLst>
          </p:cNvPr>
          <p:cNvSpPr txBox="1"/>
          <p:nvPr/>
        </p:nvSpPr>
        <p:spPr>
          <a:xfrm>
            <a:off x="7128388" y="4404851"/>
            <a:ext cx="3348545" cy="400110"/>
          </a:xfrm>
          <a:prstGeom prst="rect">
            <a:avLst/>
          </a:prstGeom>
          <a:noFill/>
        </p:spPr>
        <p:txBody>
          <a:bodyPr wrap="none" rtlCol="0">
            <a:spAutoFit/>
          </a:bodyPr>
          <a:lstStyle/>
          <a:p>
            <a:r>
              <a:rPr lang="en-US" sz="2000" dirty="0">
                <a:latin typeface="Calibri" panose="020F0502020204030204" pitchFamily="34" charset="0"/>
                <a:ea typeface="Calibri" panose="020F0502020204030204" pitchFamily="34" charset="0"/>
                <a:cs typeface="Calibri" panose="020F0502020204030204" pitchFamily="34" charset="0"/>
              </a:rPr>
              <a:t>Outliers Removed Successfully</a:t>
            </a:r>
            <a:endParaRPr lang="en-IN" sz="2000" dirty="0">
              <a:latin typeface="Calibri" panose="020F0502020204030204" pitchFamily="34" charset="0"/>
              <a:ea typeface="Calibri" panose="020F0502020204030204" pitchFamily="34" charset="0"/>
              <a:cs typeface="Calibri" panose="020F0502020204030204" pitchFamily="34" charset="0"/>
            </a:endParaRPr>
          </a:p>
        </p:txBody>
      </p:sp>
      <p:pic>
        <p:nvPicPr>
          <p:cNvPr id="2" name="Picture 1">
            <a:extLst>
              <a:ext uri="{FF2B5EF4-FFF2-40B4-BE49-F238E27FC236}">
                <a16:creationId xmlns:a16="http://schemas.microsoft.com/office/drawing/2014/main" id="{C3BE6012-015D-43BC-481F-F6580352D283}"/>
              </a:ext>
            </a:extLst>
          </p:cNvPr>
          <p:cNvPicPr>
            <a:picLocks noChangeAspect="1"/>
          </p:cNvPicPr>
          <p:nvPr/>
        </p:nvPicPr>
        <p:blipFill>
          <a:blip r:embed="rId4"/>
          <a:stretch>
            <a:fillRect/>
          </a:stretch>
        </p:blipFill>
        <p:spPr>
          <a:xfrm>
            <a:off x="10492593" y="0"/>
            <a:ext cx="1699407" cy="541067"/>
          </a:xfrm>
          <a:prstGeom prst="rect">
            <a:avLst/>
          </a:prstGeom>
        </p:spPr>
      </p:pic>
    </p:spTree>
    <p:extLst>
      <p:ext uri="{BB962C8B-B14F-4D97-AF65-F5344CB8AC3E}">
        <p14:creationId xmlns:p14="http://schemas.microsoft.com/office/powerpoint/2010/main" val="11448778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12BF3E1-6E55-EAAA-94B3-3CEEE1955D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3875" y="272285"/>
            <a:ext cx="10714649" cy="1554615"/>
          </a:xfrm>
          <a:prstGeom prst="rect">
            <a:avLst/>
          </a:prstGeom>
        </p:spPr>
      </p:pic>
      <p:pic>
        <p:nvPicPr>
          <p:cNvPr id="7" name="Picture 6">
            <a:extLst>
              <a:ext uri="{FF2B5EF4-FFF2-40B4-BE49-F238E27FC236}">
                <a16:creationId xmlns:a16="http://schemas.microsoft.com/office/drawing/2014/main" id="{74C4C4D7-D8A7-0A90-FA2B-19D932D748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703" y="1522100"/>
            <a:ext cx="3330229" cy="5250635"/>
          </a:xfrm>
          <a:prstGeom prst="rect">
            <a:avLst/>
          </a:prstGeom>
        </p:spPr>
      </p:pic>
      <p:pic>
        <p:nvPicPr>
          <p:cNvPr id="9" name="Picture 8">
            <a:extLst>
              <a:ext uri="{FF2B5EF4-FFF2-40B4-BE49-F238E27FC236}">
                <a16:creationId xmlns:a16="http://schemas.microsoft.com/office/drawing/2014/main" id="{CBAF9D67-7883-05E2-48AA-7B71C2E1279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31975" y="1954720"/>
            <a:ext cx="3401932" cy="3520844"/>
          </a:xfrm>
          <a:prstGeom prst="rect">
            <a:avLst/>
          </a:prstGeom>
        </p:spPr>
      </p:pic>
      <p:sp>
        <p:nvSpPr>
          <p:cNvPr id="12" name="TextBox 11">
            <a:extLst>
              <a:ext uri="{FF2B5EF4-FFF2-40B4-BE49-F238E27FC236}">
                <a16:creationId xmlns:a16="http://schemas.microsoft.com/office/drawing/2014/main" id="{1C259C21-4278-182B-E6D1-B69C501B63C2}"/>
              </a:ext>
            </a:extLst>
          </p:cNvPr>
          <p:cNvSpPr txBox="1"/>
          <p:nvPr/>
        </p:nvSpPr>
        <p:spPr>
          <a:xfrm>
            <a:off x="3460955" y="5475564"/>
            <a:ext cx="8731045" cy="1631216"/>
          </a:xfrm>
          <a:prstGeom prst="rect">
            <a:avLst/>
          </a:prstGeom>
          <a:noFill/>
        </p:spPr>
        <p:txBody>
          <a:bodyPr wrap="square" rtlCol="0">
            <a:spAutoFit/>
          </a:bodyPr>
          <a:lstStyle/>
          <a:p>
            <a:r>
              <a:rPr lang="en-US" sz="2000" b="0" dirty="0">
                <a:effectLst/>
                <a:highlight>
                  <a:srgbClr val="1F1F1F"/>
                </a:highlight>
                <a:latin typeface="Calibri" panose="020F0502020204030204" pitchFamily="34" charset="0"/>
                <a:ea typeface="Calibri" panose="020F0502020204030204" pitchFamily="34" charset="0"/>
                <a:cs typeface="Calibri" panose="020F0502020204030204" pitchFamily="34" charset="0"/>
              </a:rPr>
              <a:t>Now, since there are </a:t>
            </a:r>
            <a:r>
              <a:rPr lang="en-US" sz="2000" b="1" dirty="0">
                <a:effectLst/>
                <a:highlight>
                  <a:srgbClr val="1F1F1F"/>
                </a:highlight>
                <a:latin typeface="Calibri" panose="020F0502020204030204" pitchFamily="34" charset="0"/>
                <a:ea typeface="Calibri" panose="020F0502020204030204" pitchFamily="34" charset="0"/>
                <a:cs typeface="Calibri" panose="020F0502020204030204" pitchFamily="34" charset="0"/>
              </a:rPr>
              <a:t>NO MISSING VALUES, NO DUPLICATE VALUES AND </a:t>
            </a:r>
            <a:r>
              <a:rPr lang="en-US" sz="2000" dirty="0">
                <a:effectLst/>
                <a:highlight>
                  <a:srgbClr val="1F1F1F"/>
                </a:highlight>
                <a:latin typeface="Calibri" panose="020F0502020204030204" pitchFamily="34" charset="0"/>
                <a:ea typeface="Calibri" panose="020F0502020204030204" pitchFamily="34" charset="0"/>
                <a:cs typeface="Calibri" panose="020F0502020204030204" pitchFamily="34" charset="0"/>
              </a:rPr>
              <a:t>NO OUTLIERS PRESENT IN THE DATASET</a:t>
            </a:r>
            <a:r>
              <a:rPr lang="en-US" sz="2000" b="0" dirty="0">
                <a:effectLst/>
                <a:highlight>
                  <a:srgbClr val="1F1F1F"/>
                </a:highlight>
                <a:latin typeface="Calibri" panose="020F0502020204030204" pitchFamily="34" charset="0"/>
                <a:ea typeface="Calibri" panose="020F0502020204030204" pitchFamily="34" charset="0"/>
                <a:cs typeface="Calibri" panose="020F0502020204030204" pitchFamily="34" charset="0"/>
              </a:rPr>
              <a:t>, we can conclude the data cleaning process of our dataset. </a:t>
            </a:r>
          </a:p>
          <a:p>
            <a:r>
              <a:rPr lang="en-US" sz="2000" b="0" dirty="0">
                <a:effectLst/>
                <a:highlight>
                  <a:srgbClr val="1F1F1F"/>
                </a:highlight>
                <a:latin typeface="Calibri" panose="020F0502020204030204" pitchFamily="34" charset="0"/>
                <a:ea typeface="Calibri" panose="020F0502020204030204" pitchFamily="34" charset="0"/>
                <a:cs typeface="Calibri" panose="020F0502020204030204" pitchFamily="34" charset="0"/>
              </a:rPr>
              <a:t>So now our </a:t>
            </a:r>
            <a:r>
              <a:rPr lang="en-US" sz="2000" b="1" dirty="0">
                <a:effectLst/>
                <a:highlight>
                  <a:srgbClr val="1F1F1F"/>
                </a:highlight>
                <a:latin typeface="Calibri" panose="020F0502020204030204" pitchFamily="34" charset="0"/>
                <a:ea typeface="Calibri" panose="020F0502020204030204" pitchFamily="34" charset="0"/>
                <a:cs typeface="Calibri" panose="020F0502020204030204" pitchFamily="34" charset="0"/>
              </a:rPr>
              <a:t>**DATASET IS CLEAN**</a:t>
            </a:r>
            <a:r>
              <a:rPr lang="en-US" sz="2000" b="0" dirty="0">
                <a:effectLst/>
                <a:highlight>
                  <a:srgbClr val="1F1F1F"/>
                </a:highlight>
                <a:latin typeface="Calibri" panose="020F0502020204030204" pitchFamily="34" charset="0"/>
                <a:ea typeface="Calibri" panose="020F0502020204030204" pitchFamily="34" charset="0"/>
                <a:cs typeface="Calibri" panose="020F0502020204030204" pitchFamily="34" charset="0"/>
              </a:rPr>
              <a:t>.</a:t>
            </a:r>
          </a:p>
          <a:p>
            <a:endParaRPr lang="en-IN" sz="2000" dirty="0">
              <a:latin typeface="Calibri" panose="020F0502020204030204" pitchFamily="34" charset="0"/>
              <a:ea typeface="Calibri" panose="020F0502020204030204" pitchFamily="34" charset="0"/>
              <a:cs typeface="Calibri" panose="020F0502020204030204" pitchFamily="34" charset="0"/>
            </a:endParaRPr>
          </a:p>
        </p:txBody>
      </p:sp>
      <p:pic>
        <p:nvPicPr>
          <p:cNvPr id="2" name="Picture 1">
            <a:extLst>
              <a:ext uri="{FF2B5EF4-FFF2-40B4-BE49-F238E27FC236}">
                <a16:creationId xmlns:a16="http://schemas.microsoft.com/office/drawing/2014/main" id="{98F80D15-9037-12F3-FA7B-E8E8B5CEEFC3}"/>
              </a:ext>
            </a:extLst>
          </p:cNvPr>
          <p:cNvPicPr>
            <a:picLocks noChangeAspect="1"/>
          </p:cNvPicPr>
          <p:nvPr/>
        </p:nvPicPr>
        <p:blipFill>
          <a:blip r:embed="rId5"/>
          <a:stretch>
            <a:fillRect/>
          </a:stretch>
        </p:blipFill>
        <p:spPr>
          <a:xfrm>
            <a:off x="10492593" y="0"/>
            <a:ext cx="1699407" cy="541067"/>
          </a:xfrm>
          <a:prstGeom prst="rect">
            <a:avLst/>
          </a:prstGeom>
        </p:spPr>
      </p:pic>
    </p:spTree>
    <p:extLst>
      <p:ext uri="{BB962C8B-B14F-4D97-AF65-F5344CB8AC3E}">
        <p14:creationId xmlns:p14="http://schemas.microsoft.com/office/powerpoint/2010/main" val="26181216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1E3C72C-7E88-72EE-93F9-57A56D0E278D}"/>
              </a:ext>
            </a:extLst>
          </p:cNvPr>
          <p:cNvSpPr txBox="1"/>
          <p:nvPr/>
        </p:nvSpPr>
        <p:spPr>
          <a:xfrm>
            <a:off x="4129548" y="206477"/>
            <a:ext cx="2133982" cy="523220"/>
          </a:xfrm>
          <a:prstGeom prst="rect">
            <a:avLst/>
          </a:prstGeom>
          <a:noFill/>
        </p:spPr>
        <p:txBody>
          <a:bodyPr wrap="none" rtlCol="0">
            <a:spAutoFit/>
          </a:bodyPr>
          <a:lstStyle/>
          <a:p>
            <a:pPr marL="457200" indent="-457200">
              <a:buFont typeface="Wingdings" panose="05000000000000000000" pitchFamily="2" charset="2"/>
              <a:buChar char="ü"/>
            </a:pPr>
            <a:r>
              <a:rPr lang="en-US" sz="2800" dirty="0">
                <a:latin typeface="Calibri" panose="020F0502020204030204" pitchFamily="34" charset="0"/>
                <a:ea typeface="Calibri" panose="020F0502020204030204" pitchFamily="34" charset="0"/>
                <a:cs typeface="Calibri" panose="020F0502020204030204" pitchFamily="34" charset="0"/>
              </a:rPr>
              <a:t>Prediction</a:t>
            </a:r>
            <a:endParaRPr lang="en-IN" sz="2800" dirty="0">
              <a:latin typeface="Calibri" panose="020F0502020204030204" pitchFamily="34" charset="0"/>
              <a:ea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17AF58F0-DAC2-5CEB-677F-DBEE56A5931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944" y="729697"/>
            <a:ext cx="6134632" cy="2347163"/>
          </a:xfrm>
          <a:prstGeom prst="rect">
            <a:avLst/>
          </a:prstGeom>
        </p:spPr>
      </p:pic>
      <p:pic>
        <p:nvPicPr>
          <p:cNvPr id="6" name="Picture 5">
            <a:extLst>
              <a:ext uri="{FF2B5EF4-FFF2-40B4-BE49-F238E27FC236}">
                <a16:creationId xmlns:a16="http://schemas.microsoft.com/office/drawing/2014/main" id="{762A2B33-F4EB-B406-FDDD-0A513895EC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70349" y="2201622"/>
            <a:ext cx="5143946" cy="4381880"/>
          </a:xfrm>
          <a:prstGeom prst="rect">
            <a:avLst/>
          </a:prstGeom>
        </p:spPr>
      </p:pic>
      <p:pic>
        <p:nvPicPr>
          <p:cNvPr id="3" name="Picture 2">
            <a:extLst>
              <a:ext uri="{FF2B5EF4-FFF2-40B4-BE49-F238E27FC236}">
                <a16:creationId xmlns:a16="http://schemas.microsoft.com/office/drawing/2014/main" id="{3D55D1B8-DEAD-EF1A-F9F1-708E766CA038}"/>
              </a:ext>
            </a:extLst>
          </p:cNvPr>
          <p:cNvPicPr>
            <a:picLocks noChangeAspect="1"/>
          </p:cNvPicPr>
          <p:nvPr/>
        </p:nvPicPr>
        <p:blipFill>
          <a:blip r:embed="rId4"/>
          <a:stretch>
            <a:fillRect/>
          </a:stretch>
        </p:blipFill>
        <p:spPr>
          <a:xfrm>
            <a:off x="10492593" y="0"/>
            <a:ext cx="1699407" cy="541067"/>
          </a:xfrm>
          <a:prstGeom prst="rect">
            <a:avLst/>
          </a:prstGeom>
        </p:spPr>
      </p:pic>
    </p:spTree>
    <p:extLst>
      <p:ext uri="{BB962C8B-B14F-4D97-AF65-F5344CB8AC3E}">
        <p14:creationId xmlns:p14="http://schemas.microsoft.com/office/powerpoint/2010/main" val="33412294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868F006-5FF1-5AEF-7EED-5F4A6E10CF76}"/>
              </a:ext>
            </a:extLst>
          </p:cNvPr>
          <p:cNvSpPr txBox="1"/>
          <p:nvPr/>
        </p:nvSpPr>
        <p:spPr>
          <a:xfrm>
            <a:off x="4282174" y="255639"/>
            <a:ext cx="2119298" cy="584775"/>
          </a:xfrm>
          <a:prstGeom prst="rect">
            <a:avLst/>
          </a:prstGeom>
          <a:noFill/>
        </p:spPr>
        <p:txBody>
          <a:bodyPr wrap="none" rtlCol="0">
            <a:spAutoFit/>
          </a:bodyPr>
          <a:lstStyle/>
          <a:p>
            <a:pPr marL="457200" indent="-457200" algn="ctr">
              <a:buFont typeface="Wingdings" panose="05000000000000000000" pitchFamily="2" charset="2"/>
              <a:buChar char="v"/>
            </a:pPr>
            <a:r>
              <a:rPr lang="en-US" sz="3200" dirty="0">
                <a:latin typeface="Calibri" panose="020F0502020204030204" pitchFamily="34" charset="0"/>
                <a:ea typeface="Calibri" panose="020F0502020204030204" pitchFamily="34" charset="0"/>
                <a:cs typeface="Calibri" panose="020F0502020204030204" pitchFamily="34" charset="0"/>
              </a:rPr>
              <a:t>Covid-19</a:t>
            </a:r>
            <a:endParaRPr lang="en-IN" sz="3200" dirty="0">
              <a:latin typeface="Calibri" panose="020F0502020204030204" pitchFamily="34" charset="0"/>
              <a:ea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41388E28-90A9-7DF1-5690-7978DFCB78A3}"/>
              </a:ext>
            </a:extLst>
          </p:cNvPr>
          <p:cNvSpPr txBox="1"/>
          <p:nvPr/>
        </p:nvSpPr>
        <p:spPr>
          <a:xfrm>
            <a:off x="174170" y="1044799"/>
            <a:ext cx="12156843" cy="3785652"/>
          </a:xfrm>
          <a:prstGeom prst="rect">
            <a:avLst/>
          </a:prstGeom>
          <a:noFill/>
        </p:spPr>
        <p:txBody>
          <a:bodyPr wrap="square" rtlCol="0">
            <a:spAutoFit/>
          </a:bodyPr>
          <a:lstStyle/>
          <a:p>
            <a:pPr marL="342900" indent="-342900">
              <a:buFont typeface="Wingdings" panose="05000000000000000000" pitchFamily="2" charset="2"/>
              <a:buChar char="§"/>
            </a:pPr>
            <a:r>
              <a:rPr lang="en-US" sz="2000" dirty="0">
                <a:latin typeface="Calibri" panose="020F0502020204030204" pitchFamily="34" charset="0"/>
                <a:ea typeface="Calibri" panose="020F0502020204030204" pitchFamily="34" charset="0"/>
                <a:cs typeface="Calibri" panose="020F0502020204030204" pitchFamily="34" charset="0"/>
              </a:rPr>
              <a:t>Covid 19 is a infectious disease caused by the most recently discovered coronavirus. This new virus and </a:t>
            </a:r>
          </a:p>
          <a:p>
            <a:r>
              <a:rPr lang="en-US" sz="2000" dirty="0">
                <a:latin typeface="Calibri" panose="020F0502020204030204" pitchFamily="34" charset="0"/>
                <a:ea typeface="Calibri" panose="020F0502020204030204" pitchFamily="34" charset="0"/>
                <a:cs typeface="Calibri" panose="020F0502020204030204" pitchFamily="34" charset="0"/>
              </a:rPr>
              <a:t>Disease were unknown before the outbreak began in Wuhan, China, in December 2019. This disease causes</a:t>
            </a:r>
          </a:p>
          <a:p>
            <a:r>
              <a:rPr lang="en-US" sz="2000" dirty="0">
                <a:latin typeface="Calibri" panose="020F0502020204030204" pitchFamily="34" charset="0"/>
                <a:ea typeface="Calibri" panose="020F0502020204030204" pitchFamily="34" charset="0"/>
                <a:cs typeface="Calibri" panose="020F0502020204030204" pitchFamily="34" charset="0"/>
              </a:rPr>
              <a:t>Respiratory illness(like the flu) with symptoms such as a cough, fever , and in more severe cases, difficulty breathing</a:t>
            </a:r>
          </a:p>
          <a:p>
            <a:endParaRPr lang="en-US" sz="2000" dirty="0">
              <a:latin typeface="Calibri" panose="020F0502020204030204" pitchFamily="34" charset="0"/>
              <a:ea typeface="Calibri" panose="020F0502020204030204" pitchFamily="34" charset="0"/>
              <a:cs typeface="Calibri" panose="020F0502020204030204" pitchFamily="34" charset="0"/>
            </a:endParaRPr>
          </a:p>
          <a:p>
            <a:pPr marL="342900" indent="-342900">
              <a:buFont typeface="Wingdings" panose="05000000000000000000" pitchFamily="2" charset="2"/>
              <a:buChar char="§"/>
            </a:pPr>
            <a:r>
              <a:rPr lang="en-US" sz="2000" dirty="0">
                <a:latin typeface="Calibri" panose="020F0502020204030204" pitchFamily="34" charset="0"/>
                <a:ea typeface="Calibri" panose="020F0502020204030204" pitchFamily="34" charset="0"/>
                <a:cs typeface="Calibri" panose="020F0502020204030204" pitchFamily="34" charset="0"/>
              </a:rPr>
              <a:t>Symptoms of Covid 19:</a:t>
            </a:r>
          </a:p>
          <a:p>
            <a:pPr marL="457200" indent="-457200">
              <a:buFont typeface="+mj-lt"/>
              <a:buAutoNum type="alphaLcParenR"/>
            </a:pPr>
            <a:r>
              <a:rPr lang="en-US" sz="2000" dirty="0">
                <a:latin typeface="Calibri" panose="020F0502020204030204" pitchFamily="34" charset="0"/>
                <a:ea typeface="Calibri" panose="020F0502020204030204" pitchFamily="34" charset="0"/>
                <a:cs typeface="Calibri" panose="020F0502020204030204" pitchFamily="34" charset="0"/>
              </a:rPr>
              <a:t>Dry Cough</a:t>
            </a:r>
          </a:p>
          <a:p>
            <a:pPr marL="457200" indent="-457200">
              <a:buFont typeface="+mj-lt"/>
              <a:buAutoNum type="alphaLcParenR"/>
            </a:pPr>
            <a:r>
              <a:rPr lang="en-US" sz="2000" dirty="0">
                <a:latin typeface="Calibri" panose="020F0502020204030204" pitchFamily="34" charset="0"/>
                <a:ea typeface="Calibri" panose="020F0502020204030204" pitchFamily="34" charset="0"/>
                <a:cs typeface="Calibri" panose="020F0502020204030204" pitchFamily="34" charset="0"/>
              </a:rPr>
              <a:t>Shortness of breath</a:t>
            </a:r>
          </a:p>
          <a:p>
            <a:pPr marL="457200" indent="-457200">
              <a:buFont typeface="+mj-lt"/>
              <a:buAutoNum type="alphaLcParenR"/>
            </a:pPr>
            <a:r>
              <a:rPr lang="en-US" sz="2000" dirty="0">
                <a:latin typeface="Calibri" panose="020F0502020204030204" pitchFamily="34" charset="0"/>
                <a:ea typeface="Calibri" panose="020F0502020204030204" pitchFamily="34" charset="0"/>
                <a:cs typeface="Calibri" panose="020F0502020204030204" pitchFamily="34" charset="0"/>
              </a:rPr>
              <a:t>Loss of taste or smell</a:t>
            </a:r>
          </a:p>
          <a:p>
            <a:pPr marL="457200" indent="-457200">
              <a:buFont typeface="+mj-lt"/>
              <a:buAutoNum type="alphaLcParenR"/>
            </a:pPr>
            <a:r>
              <a:rPr lang="en-US" sz="2000" dirty="0">
                <a:latin typeface="Calibri" panose="020F0502020204030204" pitchFamily="34" charset="0"/>
                <a:ea typeface="Calibri" panose="020F0502020204030204" pitchFamily="34" charset="0"/>
                <a:cs typeface="Calibri" panose="020F0502020204030204" pitchFamily="34" charset="0"/>
              </a:rPr>
              <a:t>Extreme tiredness, called fatigue.</a:t>
            </a:r>
          </a:p>
          <a:p>
            <a:pPr marL="457200" indent="-457200">
              <a:buFont typeface="+mj-lt"/>
              <a:buAutoNum type="alphaLcParenR"/>
            </a:pPr>
            <a:r>
              <a:rPr lang="en-US" sz="2000" dirty="0">
                <a:latin typeface="Calibri" panose="020F0502020204030204" pitchFamily="34" charset="0"/>
                <a:ea typeface="Calibri" panose="020F0502020204030204" pitchFamily="34" charset="0"/>
                <a:cs typeface="Calibri" panose="020F0502020204030204" pitchFamily="34" charset="0"/>
              </a:rPr>
              <a:t>Fever or chills.</a:t>
            </a:r>
          </a:p>
          <a:p>
            <a:endParaRPr lang="en-US" sz="2000" dirty="0">
              <a:latin typeface="Calibri" panose="020F0502020204030204" pitchFamily="34" charset="0"/>
              <a:ea typeface="Calibri" panose="020F0502020204030204" pitchFamily="34" charset="0"/>
              <a:cs typeface="Calibri" panose="020F0502020204030204" pitchFamily="34" charset="0"/>
            </a:endParaRPr>
          </a:p>
          <a:p>
            <a:endParaRPr lang="en-IN" sz="2000" dirty="0">
              <a:latin typeface="Calibri" panose="020F0502020204030204" pitchFamily="34" charset="0"/>
              <a:ea typeface="Calibri" panose="020F0502020204030204" pitchFamily="34" charset="0"/>
              <a:cs typeface="Calibri" panose="020F0502020204030204" pitchFamily="34" charset="0"/>
            </a:endParaRPr>
          </a:p>
        </p:txBody>
      </p:sp>
      <p:pic>
        <p:nvPicPr>
          <p:cNvPr id="3" name="Picture 2">
            <a:extLst>
              <a:ext uri="{FF2B5EF4-FFF2-40B4-BE49-F238E27FC236}">
                <a16:creationId xmlns:a16="http://schemas.microsoft.com/office/drawing/2014/main" id="{ED5048A7-4B2D-4C0D-B82E-3C036BAD0FA1}"/>
              </a:ext>
            </a:extLst>
          </p:cNvPr>
          <p:cNvPicPr>
            <a:picLocks noChangeAspect="1"/>
          </p:cNvPicPr>
          <p:nvPr/>
        </p:nvPicPr>
        <p:blipFill>
          <a:blip r:embed="rId2"/>
          <a:stretch>
            <a:fillRect/>
          </a:stretch>
        </p:blipFill>
        <p:spPr>
          <a:xfrm>
            <a:off x="10492593" y="0"/>
            <a:ext cx="1699407" cy="541067"/>
          </a:xfrm>
          <a:prstGeom prst="rect">
            <a:avLst/>
          </a:prstGeom>
        </p:spPr>
      </p:pic>
    </p:spTree>
    <p:extLst>
      <p:ext uri="{BB962C8B-B14F-4D97-AF65-F5344CB8AC3E}">
        <p14:creationId xmlns:p14="http://schemas.microsoft.com/office/powerpoint/2010/main" val="40348406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A78A1042-5E16-82BA-2284-5C025551875F}"/>
              </a:ext>
            </a:extLst>
          </p:cNvPr>
          <p:cNvGraphicFramePr>
            <a:graphicFrameLocks noGrp="1"/>
          </p:cNvGraphicFramePr>
          <p:nvPr>
            <p:extLst>
              <p:ext uri="{D42A27DB-BD31-4B8C-83A1-F6EECF244321}">
                <p14:modId xmlns:p14="http://schemas.microsoft.com/office/powerpoint/2010/main" val="3346133620"/>
              </p:ext>
            </p:extLst>
          </p:nvPr>
        </p:nvGraphicFramePr>
        <p:xfrm>
          <a:off x="0" y="2295824"/>
          <a:ext cx="6096000" cy="4562176"/>
        </p:xfrm>
        <a:graphic>
          <a:graphicData uri="http://schemas.openxmlformats.org/drawingml/2006/table">
            <a:tbl>
              <a:tblPr/>
              <a:tblGrid>
                <a:gridCol w="3048000">
                  <a:extLst>
                    <a:ext uri="{9D8B030D-6E8A-4147-A177-3AD203B41FA5}">
                      <a16:colId xmlns:a16="http://schemas.microsoft.com/office/drawing/2014/main" val="821521715"/>
                    </a:ext>
                  </a:extLst>
                </a:gridCol>
                <a:gridCol w="3048000">
                  <a:extLst>
                    <a:ext uri="{9D8B030D-6E8A-4147-A177-3AD203B41FA5}">
                      <a16:colId xmlns:a16="http://schemas.microsoft.com/office/drawing/2014/main" val="3147618943"/>
                    </a:ext>
                  </a:extLst>
                </a:gridCol>
              </a:tblGrid>
              <a:tr h="246994">
                <a:tc>
                  <a:txBody>
                    <a:bodyPr/>
                    <a:lstStyle/>
                    <a:p>
                      <a:pPr fontAlgn="ctr"/>
                      <a:r>
                        <a:rPr lang="en-IN" sz="1200" b="1">
                          <a:solidFill>
                            <a:schemeClr val="bg1"/>
                          </a:solidFill>
                          <a:effectLst/>
                        </a:rPr>
                        <a:t>Column</a:t>
                      </a:r>
                    </a:p>
                  </a:txBody>
                  <a:tcPr marL="61913" marR="61913" marT="30956" marB="30956" anchor="ctr">
                    <a:lnL>
                      <a:noFill/>
                    </a:lnL>
                    <a:lnR>
                      <a:noFill/>
                    </a:lnR>
                    <a:lnT>
                      <a:noFill/>
                    </a:lnT>
                    <a:lnB>
                      <a:noFill/>
                    </a:lnB>
                    <a:solidFill>
                      <a:srgbClr val="FFFFFF"/>
                    </a:solidFill>
                  </a:tcPr>
                </a:tc>
                <a:tc>
                  <a:txBody>
                    <a:bodyPr/>
                    <a:lstStyle/>
                    <a:p>
                      <a:pPr fontAlgn="ctr"/>
                      <a:r>
                        <a:rPr lang="en-IN" sz="1200" b="1">
                          <a:solidFill>
                            <a:schemeClr val="bg1"/>
                          </a:solidFill>
                          <a:effectLst/>
                        </a:rPr>
                        <a:t>Description</a:t>
                      </a:r>
                    </a:p>
                  </a:txBody>
                  <a:tcPr marL="61913" marR="61913" marT="30956" marB="30956" anchor="ctr">
                    <a:lnL>
                      <a:noFill/>
                    </a:lnL>
                    <a:lnR>
                      <a:noFill/>
                    </a:lnR>
                    <a:lnT>
                      <a:noFill/>
                    </a:lnT>
                    <a:lnB>
                      <a:noFill/>
                    </a:lnB>
                    <a:solidFill>
                      <a:srgbClr val="FFFFFF"/>
                    </a:solidFill>
                  </a:tcPr>
                </a:tc>
                <a:extLst>
                  <a:ext uri="{0D108BD9-81ED-4DB2-BD59-A6C34878D82A}">
                    <a16:rowId xmlns:a16="http://schemas.microsoft.com/office/drawing/2014/main" val="31990442"/>
                  </a:ext>
                </a:extLst>
              </a:tr>
              <a:tr h="431518">
                <a:tc>
                  <a:txBody>
                    <a:bodyPr/>
                    <a:lstStyle/>
                    <a:p>
                      <a:pPr fontAlgn="ctr"/>
                      <a:r>
                        <a:rPr lang="en-IN" sz="1200">
                          <a:solidFill>
                            <a:schemeClr val="bg1"/>
                          </a:solidFill>
                          <a:effectLst/>
                        </a:rPr>
                        <a:t>Confirmed</a:t>
                      </a:r>
                    </a:p>
                  </a:txBody>
                  <a:tcPr marL="61913" marR="61913" marT="30956" marB="30956" anchor="ctr">
                    <a:lnL>
                      <a:noFill/>
                    </a:lnL>
                    <a:lnR>
                      <a:noFill/>
                    </a:lnR>
                    <a:lnT>
                      <a:noFill/>
                    </a:lnT>
                    <a:lnB>
                      <a:noFill/>
                    </a:lnB>
                    <a:solidFill>
                      <a:srgbClr val="FFFFFF"/>
                    </a:solidFill>
                  </a:tcPr>
                </a:tc>
                <a:tc>
                  <a:txBody>
                    <a:bodyPr/>
                    <a:lstStyle/>
                    <a:p>
                      <a:pPr fontAlgn="ctr"/>
                      <a:r>
                        <a:rPr lang="en-US" sz="1200">
                          <a:solidFill>
                            <a:schemeClr val="bg1"/>
                          </a:solidFill>
                          <a:effectLst/>
                        </a:rPr>
                        <a:t>Number of persons confirmed to have Corona Virus</a:t>
                      </a:r>
                    </a:p>
                  </a:txBody>
                  <a:tcPr marL="61913" marR="61913" marT="30956" marB="30956" anchor="ctr">
                    <a:lnL>
                      <a:noFill/>
                    </a:lnL>
                    <a:lnR>
                      <a:noFill/>
                    </a:lnR>
                    <a:lnT>
                      <a:noFill/>
                    </a:lnT>
                    <a:lnB>
                      <a:noFill/>
                    </a:lnB>
                    <a:solidFill>
                      <a:srgbClr val="FFFFFF"/>
                    </a:solidFill>
                  </a:tcPr>
                </a:tc>
                <a:extLst>
                  <a:ext uri="{0D108BD9-81ED-4DB2-BD59-A6C34878D82A}">
                    <a16:rowId xmlns:a16="http://schemas.microsoft.com/office/drawing/2014/main" val="3884895796"/>
                  </a:ext>
                </a:extLst>
              </a:tr>
              <a:tr h="431518">
                <a:tc>
                  <a:txBody>
                    <a:bodyPr/>
                    <a:lstStyle/>
                    <a:p>
                      <a:pPr fontAlgn="ctr"/>
                      <a:r>
                        <a:rPr lang="en-IN" sz="1200">
                          <a:solidFill>
                            <a:schemeClr val="bg1"/>
                          </a:solidFill>
                          <a:effectLst/>
                        </a:rPr>
                        <a:t>Deaths</a:t>
                      </a:r>
                    </a:p>
                  </a:txBody>
                  <a:tcPr marL="61913" marR="61913" marT="30956" marB="30956" anchor="ctr">
                    <a:lnL>
                      <a:noFill/>
                    </a:lnL>
                    <a:lnR>
                      <a:noFill/>
                    </a:lnR>
                    <a:lnT>
                      <a:noFill/>
                    </a:lnT>
                    <a:lnB>
                      <a:noFill/>
                    </a:lnB>
                    <a:solidFill>
                      <a:srgbClr val="FFFFFF"/>
                    </a:solidFill>
                  </a:tcPr>
                </a:tc>
                <a:tc>
                  <a:txBody>
                    <a:bodyPr/>
                    <a:lstStyle/>
                    <a:p>
                      <a:pPr fontAlgn="ctr"/>
                      <a:r>
                        <a:rPr lang="en-US" sz="1200" dirty="0">
                          <a:solidFill>
                            <a:schemeClr val="bg1"/>
                          </a:solidFill>
                          <a:effectLst/>
                        </a:rPr>
                        <a:t>Number of persons who died due to Corona Virus</a:t>
                      </a:r>
                    </a:p>
                  </a:txBody>
                  <a:tcPr marL="61913" marR="61913" marT="30956" marB="30956" anchor="ctr">
                    <a:lnL>
                      <a:noFill/>
                    </a:lnL>
                    <a:lnR>
                      <a:noFill/>
                    </a:lnR>
                    <a:lnT>
                      <a:noFill/>
                    </a:lnT>
                    <a:lnB>
                      <a:noFill/>
                    </a:lnB>
                    <a:solidFill>
                      <a:srgbClr val="FFFFFF"/>
                    </a:solidFill>
                  </a:tcPr>
                </a:tc>
                <a:extLst>
                  <a:ext uri="{0D108BD9-81ED-4DB2-BD59-A6C34878D82A}">
                    <a16:rowId xmlns:a16="http://schemas.microsoft.com/office/drawing/2014/main" val="1905226674"/>
                  </a:ext>
                </a:extLst>
              </a:tr>
              <a:tr h="431518">
                <a:tc>
                  <a:txBody>
                    <a:bodyPr/>
                    <a:lstStyle/>
                    <a:p>
                      <a:pPr fontAlgn="ctr"/>
                      <a:r>
                        <a:rPr lang="en-IN" sz="1200">
                          <a:solidFill>
                            <a:schemeClr val="bg1"/>
                          </a:solidFill>
                          <a:effectLst/>
                        </a:rPr>
                        <a:t>Recovered</a:t>
                      </a:r>
                    </a:p>
                  </a:txBody>
                  <a:tcPr marL="61913" marR="61913" marT="30956" marB="30956" anchor="ctr">
                    <a:lnL>
                      <a:noFill/>
                    </a:lnL>
                    <a:lnR>
                      <a:noFill/>
                    </a:lnR>
                    <a:lnT>
                      <a:noFill/>
                    </a:lnT>
                    <a:lnB>
                      <a:noFill/>
                    </a:lnB>
                    <a:solidFill>
                      <a:srgbClr val="FFFFFF"/>
                    </a:solidFill>
                  </a:tcPr>
                </a:tc>
                <a:tc>
                  <a:txBody>
                    <a:bodyPr/>
                    <a:lstStyle/>
                    <a:p>
                      <a:pPr fontAlgn="ctr"/>
                      <a:r>
                        <a:rPr lang="en-US" sz="1200">
                          <a:solidFill>
                            <a:schemeClr val="bg1"/>
                          </a:solidFill>
                          <a:effectLst/>
                        </a:rPr>
                        <a:t>Number of persons who recovered from Corona Virus</a:t>
                      </a:r>
                    </a:p>
                  </a:txBody>
                  <a:tcPr marL="61913" marR="61913" marT="30956" marB="30956" anchor="ctr">
                    <a:lnL>
                      <a:noFill/>
                    </a:lnL>
                    <a:lnR>
                      <a:noFill/>
                    </a:lnR>
                    <a:lnT>
                      <a:noFill/>
                    </a:lnT>
                    <a:lnB>
                      <a:noFill/>
                    </a:lnB>
                    <a:solidFill>
                      <a:srgbClr val="FFFFFF"/>
                    </a:solidFill>
                  </a:tcPr>
                </a:tc>
                <a:extLst>
                  <a:ext uri="{0D108BD9-81ED-4DB2-BD59-A6C34878D82A}">
                    <a16:rowId xmlns:a16="http://schemas.microsoft.com/office/drawing/2014/main" val="2289072834"/>
                  </a:ext>
                </a:extLst>
              </a:tr>
              <a:tr h="431518">
                <a:tc>
                  <a:txBody>
                    <a:bodyPr/>
                    <a:lstStyle/>
                    <a:p>
                      <a:pPr fontAlgn="ctr"/>
                      <a:r>
                        <a:rPr lang="en-IN" sz="1200">
                          <a:solidFill>
                            <a:schemeClr val="bg1"/>
                          </a:solidFill>
                          <a:effectLst/>
                        </a:rPr>
                        <a:t>Province/State</a:t>
                      </a:r>
                    </a:p>
                  </a:txBody>
                  <a:tcPr marL="61913" marR="61913" marT="30956" marB="30956" anchor="ctr">
                    <a:lnL>
                      <a:noFill/>
                    </a:lnL>
                    <a:lnR>
                      <a:noFill/>
                    </a:lnR>
                    <a:lnT>
                      <a:noFill/>
                    </a:lnT>
                    <a:lnB>
                      <a:noFill/>
                    </a:lnB>
                    <a:solidFill>
                      <a:srgbClr val="FFFFFF"/>
                    </a:solidFill>
                  </a:tcPr>
                </a:tc>
                <a:tc>
                  <a:txBody>
                    <a:bodyPr/>
                    <a:lstStyle/>
                    <a:p>
                      <a:pPr fontAlgn="ctr"/>
                      <a:r>
                        <a:rPr lang="en-US" sz="1200">
                          <a:solidFill>
                            <a:schemeClr val="bg1"/>
                          </a:solidFill>
                          <a:effectLst/>
                        </a:rPr>
                        <a:t>Province or State of the country where Corona Virus is spreading</a:t>
                      </a:r>
                    </a:p>
                  </a:txBody>
                  <a:tcPr marL="61913" marR="61913" marT="30956" marB="30956" anchor="ctr">
                    <a:lnL>
                      <a:noFill/>
                    </a:lnL>
                    <a:lnR>
                      <a:noFill/>
                    </a:lnR>
                    <a:lnT>
                      <a:noFill/>
                    </a:lnT>
                    <a:lnB>
                      <a:noFill/>
                    </a:lnB>
                    <a:solidFill>
                      <a:srgbClr val="FFFFFF"/>
                    </a:solidFill>
                  </a:tcPr>
                </a:tc>
                <a:extLst>
                  <a:ext uri="{0D108BD9-81ED-4DB2-BD59-A6C34878D82A}">
                    <a16:rowId xmlns:a16="http://schemas.microsoft.com/office/drawing/2014/main" val="1417378825"/>
                  </a:ext>
                </a:extLst>
              </a:tr>
              <a:tr h="431518">
                <a:tc>
                  <a:txBody>
                    <a:bodyPr/>
                    <a:lstStyle/>
                    <a:p>
                      <a:pPr fontAlgn="ctr"/>
                      <a:r>
                        <a:rPr lang="en-IN" sz="1200">
                          <a:solidFill>
                            <a:schemeClr val="bg1"/>
                          </a:solidFill>
                          <a:effectLst/>
                        </a:rPr>
                        <a:t>Country</a:t>
                      </a:r>
                    </a:p>
                  </a:txBody>
                  <a:tcPr marL="61913" marR="61913" marT="30956" marB="30956" anchor="ctr">
                    <a:lnL>
                      <a:noFill/>
                    </a:lnL>
                    <a:lnR>
                      <a:noFill/>
                    </a:lnR>
                    <a:lnT>
                      <a:noFill/>
                    </a:lnT>
                    <a:lnB>
                      <a:noFill/>
                    </a:lnB>
                    <a:solidFill>
                      <a:srgbClr val="FFFFFF"/>
                    </a:solidFill>
                  </a:tcPr>
                </a:tc>
                <a:tc>
                  <a:txBody>
                    <a:bodyPr/>
                    <a:lstStyle/>
                    <a:p>
                      <a:pPr fontAlgn="ctr"/>
                      <a:r>
                        <a:rPr lang="en-US" sz="1200">
                          <a:solidFill>
                            <a:schemeClr val="bg1"/>
                          </a:solidFill>
                          <a:effectLst/>
                        </a:rPr>
                        <a:t>Country where Corona Virus is spreading</a:t>
                      </a:r>
                    </a:p>
                  </a:txBody>
                  <a:tcPr marL="61913" marR="61913" marT="30956" marB="30956" anchor="ctr">
                    <a:lnL>
                      <a:noFill/>
                    </a:lnL>
                    <a:lnR>
                      <a:noFill/>
                    </a:lnR>
                    <a:lnT>
                      <a:noFill/>
                    </a:lnT>
                    <a:lnB>
                      <a:noFill/>
                    </a:lnB>
                    <a:solidFill>
                      <a:srgbClr val="FFFFFF"/>
                    </a:solidFill>
                  </a:tcPr>
                </a:tc>
                <a:extLst>
                  <a:ext uri="{0D108BD9-81ED-4DB2-BD59-A6C34878D82A}">
                    <a16:rowId xmlns:a16="http://schemas.microsoft.com/office/drawing/2014/main" val="1765378766"/>
                  </a:ext>
                </a:extLst>
              </a:tr>
              <a:tr h="246994">
                <a:tc>
                  <a:txBody>
                    <a:bodyPr/>
                    <a:lstStyle/>
                    <a:p>
                      <a:pPr fontAlgn="ctr"/>
                      <a:r>
                        <a:rPr lang="en-IN" sz="1200">
                          <a:solidFill>
                            <a:schemeClr val="bg1"/>
                          </a:solidFill>
                          <a:effectLst/>
                        </a:rPr>
                        <a:t>Latitude</a:t>
                      </a:r>
                    </a:p>
                  </a:txBody>
                  <a:tcPr marL="61913" marR="61913" marT="30956" marB="30956" anchor="ctr">
                    <a:lnL>
                      <a:noFill/>
                    </a:lnL>
                    <a:lnR>
                      <a:noFill/>
                    </a:lnR>
                    <a:lnT>
                      <a:noFill/>
                    </a:lnT>
                    <a:lnB>
                      <a:noFill/>
                    </a:lnB>
                    <a:solidFill>
                      <a:srgbClr val="FFFFFF"/>
                    </a:solidFill>
                  </a:tcPr>
                </a:tc>
                <a:tc>
                  <a:txBody>
                    <a:bodyPr/>
                    <a:lstStyle/>
                    <a:p>
                      <a:pPr fontAlgn="ctr"/>
                      <a:r>
                        <a:rPr lang="en-IN" sz="1200" dirty="0">
                          <a:solidFill>
                            <a:schemeClr val="bg1"/>
                          </a:solidFill>
                          <a:effectLst/>
                        </a:rPr>
                        <a:t>Latitude of the country</a:t>
                      </a:r>
                    </a:p>
                  </a:txBody>
                  <a:tcPr marL="61913" marR="61913" marT="30956" marB="30956" anchor="ctr">
                    <a:lnL>
                      <a:noFill/>
                    </a:lnL>
                    <a:lnR>
                      <a:noFill/>
                    </a:lnR>
                    <a:lnT>
                      <a:noFill/>
                    </a:lnT>
                    <a:lnB>
                      <a:noFill/>
                    </a:lnB>
                    <a:solidFill>
                      <a:srgbClr val="FFFFFF"/>
                    </a:solidFill>
                  </a:tcPr>
                </a:tc>
                <a:extLst>
                  <a:ext uri="{0D108BD9-81ED-4DB2-BD59-A6C34878D82A}">
                    <a16:rowId xmlns:a16="http://schemas.microsoft.com/office/drawing/2014/main" val="1372053426"/>
                  </a:ext>
                </a:extLst>
              </a:tr>
              <a:tr h="246994">
                <a:tc>
                  <a:txBody>
                    <a:bodyPr/>
                    <a:lstStyle/>
                    <a:p>
                      <a:pPr fontAlgn="ctr"/>
                      <a:r>
                        <a:rPr lang="en-IN" sz="1200">
                          <a:solidFill>
                            <a:schemeClr val="bg1"/>
                          </a:solidFill>
                          <a:effectLst/>
                        </a:rPr>
                        <a:t>Longitude</a:t>
                      </a:r>
                    </a:p>
                  </a:txBody>
                  <a:tcPr marL="61913" marR="61913" marT="30956" marB="30956" anchor="ctr">
                    <a:lnL>
                      <a:noFill/>
                    </a:lnL>
                    <a:lnR>
                      <a:noFill/>
                    </a:lnR>
                    <a:lnT>
                      <a:noFill/>
                    </a:lnT>
                    <a:lnB>
                      <a:noFill/>
                    </a:lnB>
                    <a:solidFill>
                      <a:srgbClr val="FFFFFF"/>
                    </a:solidFill>
                  </a:tcPr>
                </a:tc>
                <a:tc>
                  <a:txBody>
                    <a:bodyPr/>
                    <a:lstStyle/>
                    <a:p>
                      <a:pPr fontAlgn="ctr"/>
                      <a:r>
                        <a:rPr lang="en-IN" sz="1200">
                          <a:solidFill>
                            <a:schemeClr val="bg1"/>
                          </a:solidFill>
                          <a:effectLst/>
                        </a:rPr>
                        <a:t>Longitude of the country</a:t>
                      </a:r>
                    </a:p>
                  </a:txBody>
                  <a:tcPr marL="61913" marR="61913" marT="30956" marB="30956" anchor="ctr">
                    <a:lnL>
                      <a:noFill/>
                    </a:lnL>
                    <a:lnR>
                      <a:noFill/>
                    </a:lnR>
                    <a:lnT>
                      <a:noFill/>
                    </a:lnT>
                    <a:lnB>
                      <a:noFill/>
                    </a:lnB>
                    <a:solidFill>
                      <a:srgbClr val="FFFFFF"/>
                    </a:solidFill>
                  </a:tcPr>
                </a:tc>
                <a:extLst>
                  <a:ext uri="{0D108BD9-81ED-4DB2-BD59-A6C34878D82A}">
                    <a16:rowId xmlns:a16="http://schemas.microsoft.com/office/drawing/2014/main" val="3189942452"/>
                  </a:ext>
                </a:extLst>
              </a:tr>
              <a:tr h="246994">
                <a:tc>
                  <a:txBody>
                    <a:bodyPr/>
                    <a:lstStyle/>
                    <a:p>
                      <a:pPr fontAlgn="ctr"/>
                      <a:r>
                        <a:rPr lang="en-IN" sz="1200">
                          <a:solidFill>
                            <a:schemeClr val="bg1"/>
                          </a:solidFill>
                          <a:effectLst/>
                        </a:rPr>
                        <a:t>Date</a:t>
                      </a:r>
                    </a:p>
                  </a:txBody>
                  <a:tcPr marL="61913" marR="61913" marT="30956" marB="30956" anchor="ctr">
                    <a:lnL>
                      <a:noFill/>
                    </a:lnL>
                    <a:lnR>
                      <a:noFill/>
                    </a:lnR>
                    <a:lnT>
                      <a:noFill/>
                    </a:lnT>
                    <a:lnB>
                      <a:noFill/>
                    </a:lnB>
                    <a:solidFill>
                      <a:srgbClr val="FFFFFF"/>
                    </a:solidFill>
                  </a:tcPr>
                </a:tc>
                <a:tc>
                  <a:txBody>
                    <a:bodyPr/>
                    <a:lstStyle/>
                    <a:p>
                      <a:pPr fontAlgn="ctr"/>
                      <a:r>
                        <a:rPr lang="en-US" sz="1200">
                          <a:solidFill>
                            <a:schemeClr val="bg1"/>
                          </a:solidFill>
                          <a:effectLst/>
                        </a:rPr>
                        <a:t>Date of the record update</a:t>
                      </a:r>
                    </a:p>
                  </a:txBody>
                  <a:tcPr marL="61913" marR="61913" marT="30956" marB="30956" anchor="ctr">
                    <a:lnL>
                      <a:noFill/>
                    </a:lnL>
                    <a:lnR>
                      <a:noFill/>
                    </a:lnR>
                    <a:lnT>
                      <a:noFill/>
                    </a:lnT>
                    <a:lnB>
                      <a:noFill/>
                    </a:lnB>
                    <a:solidFill>
                      <a:srgbClr val="FFFFFF"/>
                    </a:solidFill>
                  </a:tcPr>
                </a:tc>
                <a:extLst>
                  <a:ext uri="{0D108BD9-81ED-4DB2-BD59-A6C34878D82A}">
                    <a16:rowId xmlns:a16="http://schemas.microsoft.com/office/drawing/2014/main" val="3568198192"/>
                  </a:ext>
                </a:extLst>
              </a:tr>
              <a:tr h="246994">
                <a:tc>
                  <a:txBody>
                    <a:bodyPr/>
                    <a:lstStyle/>
                    <a:p>
                      <a:pPr fontAlgn="ctr"/>
                      <a:r>
                        <a:rPr lang="en-IN" sz="1200">
                          <a:solidFill>
                            <a:schemeClr val="bg1"/>
                          </a:solidFill>
                          <a:effectLst/>
                        </a:rPr>
                        <a:t>Active</a:t>
                      </a:r>
                    </a:p>
                  </a:txBody>
                  <a:tcPr marL="61913" marR="61913" marT="30956" marB="30956" anchor="ctr">
                    <a:lnL>
                      <a:noFill/>
                    </a:lnL>
                    <a:lnR>
                      <a:noFill/>
                    </a:lnR>
                    <a:lnT>
                      <a:noFill/>
                    </a:lnT>
                    <a:lnB>
                      <a:noFill/>
                    </a:lnB>
                    <a:solidFill>
                      <a:srgbClr val="FFFFFF"/>
                    </a:solidFill>
                  </a:tcPr>
                </a:tc>
                <a:tc>
                  <a:txBody>
                    <a:bodyPr/>
                    <a:lstStyle/>
                    <a:p>
                      <a:pPr fontAlgn="ctr"/>
                      <a:r>
                        <a:rPr lang="en-IN" sz="1200">
                          <a:solidFill>
                            <a:schemeClr val="bg1"/>
                          </a:solidFill>
                          <a:effectLst/>
                        </a:rPr>
                        <a:t>Number of active cases</a:t>
                      </a:r>
                    </a:p>
                  </a:txBody>
                  <a:tcPr marL="61913" marR="61913" marT="30956" marB="30956" anchor="ctr">
                    <a:lnL>
                      <a:noFill/>
                    </a:lnL>
                    <a:lnR>
                      <a:noFill/>
                    </a:lnR>
                    <a:lnT>
                      <a:noFill/>
                    </a:lnT>
                    <a:lnB>
                      <a:noFill/>
                    </a:lnB>
                    <a:solidFill>
                      <a:srgbClr val="FFFFFF"/>
                    </a:solidFill>
                  </a:tcPr>
                </a:tc>
                <a:extLst>
                  <a:ext uri="{0D108BD9-81ED-4DB2-BD59-A6C34878D82A}">
                    <a16:rowId xmlns:a16="http://schemas.microsoft.com/office/drawing/2014/main" val="3055580654"/>
                  </a:ext>
                </a:extLst>
              </a:tr>
              <a:tr h="1169616">
                <a:tc>
                  <a:txBody>
                    <a:bodyPr/>
                    <a:lstStyle/>
                    <a:p>
                      <a:pPr fontAlgn="ctr"/>
                      <a:r>
                        <a:rPr lang="en-IN" sz="1200">
                          <a:solidFill>
                            <a:schemeClr val="bg1"/>
                          </a:solidFill>
                          <a:effectLst/>
                        </a:rPr>
                        <a:t>WHO Region</a:t>
                      </a:r>
                    </a:p>
                  </a:txBody>
                  <a:tcPr marL="61913" marR="61913" marT="30956" marB="30956" anchor="ctr">
                    <a:lnL>
                      <a:noFill/>
                    </a:lnL>
                    <a:lnR>
                      <a:noFill/>
                    </a:lnR>
                    <a:lnT>
                      <a:noFill/>
                    </a:lnT>
                    <a:lnB>
                      <a:noFill/>
                    </a:lnB>
                    <a:solidFill>
                      <a:srgbClr val="FFFFFF"/>
                    </a:solidFill>
                  </a:tcPr>
                </a:tc>
                <a:tc>
                  <a:txBody>
                    <a:bodyPr/>
                    <a:lstStyle/>
                    <a:p>
                      <a:pPr fontAlgn="ctr"/>
                      <a:r>
                        <a:rPr lang="en-US" sz="1200" dirty="0">
                          <a:solidFill>
                            <a:schemeClr val="bg1"/>
                          </a:solidFill>
                          <a:effectLst/>
                        </a:rPr>
                        <a:t>A WHO region is one of the six geographical areas into which the World Health Organization (WHO) divides the world for better coordination of public health efforts.</a:t>
                      </a:r>
                    </a:p>
                  </a:txBody>
                  <a:tcPr marL="61913" marR="61913" marT="30956" marB="30956" anchor="ctr">
                    <a:lnL>
                      <a:noFill/>
                    </a:lnL>
                    <a:lnR>
                      <a:noFill/>
                    </a:lnR>
                    <a:lnT>
                      <a:noFill/>
                    </a:lnT>
                    <a:lnB>
                      <a:noFill/>
                    </a:lnB>
                    <a:solidFill>
                      <a:srgbClr val="FFFFFF"/>
                    </a:solidFill>
                  </a:tcPr>
                </a:tc>
                <a:extLst>
                  <a:ext uri="{0D108BD9-81ED-4DB2-BD59-A6C34878D82A}">
                    <a16:rowId xmlns:a16="http://schemas.microsoft.com/office/drawing/2014/main" val="1934026363"/>
                  </a:ext>
                </a:extLst>
              </a:tr>
            </a:tbl>
          </a:graphicData>
        </a:graphic>
      </p:graphicFrame>
      <p:pic>
        <p:nvPicPr>
          <p:cNvPr id="6" name="Picture 5">
            <a:extLst>
              <a:ext uri="{FF2B5EF4-FFF2-40B4-BE49-F238E27FC236}">
                <a16:creationId xmlns:a16="http://schemas.microsoft.com/office/drawing/2014/main" id="{D7915B17-2C7F-AE14-9965-8B5FFCC9FE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55518" y="3430002"/>
            <a:ext cx="5166808" cy="2293819"/>
          </a:xfrm>
          <a:prstGeom prst="rect">
            <a:avLst/>
          </a:prstGeom>
        </p:spPr>
      </p:pic>
      <p:sp>
        <p:nvSpPr>
          <p:cNvPr id="7" name="TextBox 6">
            <a:extLst>
              <a:ext uri="{FF2B5EF4-FFF2-40B4-BE49-F238E27FC236}">
                <a16:creationId xmlns:a16="http://schemas.microsoft.com/office/drawing/2014/main" id="{6467D910-6B37-837F-B464-63AF1293D2CA}"/>
              </a:ext>
            </a:extLst>
          </p:cNvPr>
          <p:cNvSpPr txBox="1"/>
          <p:nvPr/>
        </p:nvSpPr>
        <p:spPr>
          <a:xfrm>
            <a:off x="117987" y="1229773"/>
            <a:ext cx="10249344" cy="461665"/>
          </a:xfrm>
          <a:prstGeom prst="rect">
            <a:avLst/>
          </a:prstGeom>
          <a:noFill/>
        </p:spPr>
        <p:txBody>
          <a:bodyPr wrap="none" rtlCol="0">
            <a:spAutoFit/>
          </a:bodyPr>
          <a:lstStyle/>
          <a:p>
            <a:r>
              <a:rPr lang="en-US" sz="2400" dirty="0">
                <a:latin typeface="Calibri" panose="020F0502020204030204" pitchFamily="34" charset="0"/>
                <a:ea typeface="Calibri" panose="020F0502020204030204" pitchFamily="34" charset="0"/>
                <a:cs typeface="Calibri" panose="020F0502020204030204" pitchFamily="34" charset="0"/>
              </a:rPr>
              <a:t>The aim of our model to predict the outbreak of covid 19 using Machine learning.</a:t>
            </a:r>
            <a:endParaRPr lang="en-IN" sz="2400" dirty="0">
              <a:latin typeface="Calibri" panose="020F0502020204030204" pitchFamily="34" charset="0"/>
              <a:ea typeface="Calibri" panose="020F0502020204030204" pitchFamily="34" charset="0"/>
              <a:cs typeface="Calibri" panose="020F0502020204030204" pitchFamily="34" charset="0"/>
            </a:endParaRPr>
          </a:p>
        </p:txBody>
      </p:sp>
      <p:pic>
        <p:nvPicPr>
          <p:cNvPr id="2" name="Picture 1">
            <a:extLst>
              <a:ext uri="{FF2B5EF4-FFF2-40B4-BE49-F238E27FC236}">
                <a16:creationId xmlns:a16="http://schemas.microsoft.com/office/drawing/2014/main" id="{891A79A4-EA87-C4B6-F1D4-D1FC93602369}"/>
              </a:ext>
            </a:extLst>
          </p:cNvPr>
          <p:cNvPicPr>
            <a:picLocks noChangeAspect="1"/>
          </p:cNvPicPr>
          <p:nvPr/>
        </p:nvPicPr>
        <p:blipFill>
          <a:blip r:embed="rId3"/>
          <a:stretch>
            <a:fillRect/>
          </a:stretch>
        </p:blipFill>
        <p:spPr>
          <a:xfrm>
            <a:off x="10492593" y="0"/>
            <a:ext cx="1699407" cy="541067"/>
          </a:xfrm>
          <a:prstGeom prst="rect">
            <a:avLst/>
          </a:prstGeom>
        </p:spPr>
      </p:pic>
    </p:spTree>
    <p:extLst>
      <p:ext uri="{BB962C8B-B14F-4D97-AF65-F5344CB8AC3E}">
        <p14:creationId xmlns:p14="http://schemas.microsoft.com/office/powerpoint/2010/main" val="3374960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F157804-5605-F989-10C0-81A687247A50}"/>
              </a:ext>
            </a:extLst>
          </p:cNvPr>
          <p:cNvSpPr txBox="1"/>
          <p:nvPr/>
        </p:nvSpPr>
        <p:spPr>
          <a:xfrm>
            <a:off x="2556388" y="365940"/>
            <a:ext cx="6096000" cy="523220"/>
          </a:xfrm>
          <a:prstGeom prst="rect">
            <a:avLst/>
          </a:prstGeom>
          <a:noFill/>
        </p:spPr>
        <p:txBody>
          <a:bodyPr wrap="square">
            <a:spAutoFit/>
          </a:bodyPr>
          <a:lstStyle/>
          <a:p>
            <a:pPr marL="342900" indent="-342900" algn="ctr">
              <a:buFont typeface="Wingdings" panose="05000000000000000000" pitchFamily="2" charset="2"/>
              <a:buChar char="ü"/>
            </a:pPr>
            <a:r>
              <a:rPr lang="en-US" sz="2800" dirty="0">
                <a:latin typeface="Calibri" panose="020F0502020204030204" pitchFamily="34" charset="0"/>
                <a:ea typeface="Calibri" panose="020F0502020204030204" pitchFamily="34" charset="0"/>
                <a:cs typeface="Calibri" panose="020F0502020204030204" pitchFamily="34" charset="0"/>
              </a:rPr>
              <a:t>Reading and Processing Data</a:t>
            </a:r>
            <a:endParaRPr lang="en-IN" sz="2800" dirty="0">
              <a:latin typeface="Calibri" panose="020F0502020204030204" pitchFamily="34" charset="0"/>
              <a:ea typeface="Calibri" panose="020F0502020204030204" pitchFamily="34" charset="0"/>
              <a:cs typeface="Calibri" panose="020F0502020204030204" pitchFamily="34" charset="0"/>
            </a:endParaRPr>
          </a:p>
        </p:txBody>
      </p:sp>
      <p:pic>
        <p:nvPicPr>
          <p:cNvPr id="6" name="Picture 5">
            <a:extLst>
              <a:ext uri="{FF2B5EF4-FFF2-40B4-BE49-F238E27FC236}">
                <a16:creationId xmlns:a16="http://schemas.microsoft.com/office/drawing/2014/main" id="{72D4A6CA-5464-D1F9-328D-9CD9E02642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1509" y="1275311"/>
            <a:ext cx="4602879" cy="4130398"/>
          </a:xfrm>
          <a:prstGeom prst="rect">
            <a:avLst/>
          </a:prstGeom>
        </p:spPr>
      </p:pic>
      <p:cxnSp>
        <p:nvCxnSpPr>
          <p:cNvPr id="8" name="Straight Arrow Connector 7">
            <a:extLst>
              <a:ext uri="{FF2B5EF4-FFF2-40B4-BE49-F238E27FC236}">
                <a16:creationId xmlns:a16="http://schemas.microsoft.com/office/drawing/2014/main" id="{361441A4-F904-1986-9D8D-C90241D30025}"/>
              </a:ext>
            </a:extLst>
          </p:cNvPr>
          <p:cNvCxnSpPr/>
          <p:nvPr/>
        </p:nvCxnSpPr>
        <p:spPr>
          <a:xfrm>
            <a:off x="5604388" y="2035277"/>
            <a:ext cx="125852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EB6C2EEC-B489-2E03-77B3-9759746D4723}"/>
              </a:ext>
            </a:extLst>
          </p:cNvPr>
          <p:cNvSpPr txBox="1"/>
          <p:nvPr/>
        </p:nvSpPr>
        <p:spPr>
          <a:xfrm>
            <a:off x="6862917" y="1850611"/>
            <a:ext cx="5181600" cy="707886"/>
          </a:xfrm>
          <a:prstGeom prst="rect">
            <a:avLst/>
          </a:prstGeom>
          <a:noFill/>
        </p:spPr>
        <p:txBody>
          <a:bodyPr wrap="square" rtlCol="0">
            <a:spAutoFit/>
          </a:bodyPr>
          <a:lstStyle/>
          <a:p>
            <a:r>
              <a:rPr lang="en-US" sz="2000" dirty="0">
                <a:latin typeface="Calibri" panose="020F0502020204030204" pitchFamily="34" charset="0"/>
                <a:ea typeface="Calibri" panose="020F0502020204030204" pitchFamily="34" charset="0"/>
                <a:cs typeface="Calibri" panose="020F0502020204030204" pitchFamily="34" charset="0"/>
              </a:rPr>
              <a:t>This describes that our dataset has 49068 rows and 10 columns</a:t>
            </a:r>
            <a:endParaRPr lang="en-IN" sz="2000" dirty="0">
              <a:latin typeface="Calibri" panose="020F0502020204030204" pitchFamily="34" charset="0"/>
              <a:ea typeface="Calibri" panose="020F0502020204030204" pitchFamily="34" charset="0"/>
              <a:cs typeface="Calibri" panose="020F0502020204030204" pitchFamily="34" charset="0"/>
            </a:endParaRPr>
          </a:p>
        </p:txBody>
      </p:sp>
      <p:cxnSp>
        <p:nvCxnSpPr>
          <p:cNvPr id="11" name="Connector: Elbow 10">
            <a:extLst>
              <a:ext uri="{FF2B5EF4-FFF2-40B4-BE49-F238E27FC236}">
                <a16:creationId xmlns:a16="http://schemas.microsoft.com/office/drawing/2014/main" id="{958D679F-ED68-7F0F-496C-E85F38BFB439}"/>
              </a:ext>
            </a:extLst>
          </p:cNvPr>
          <p:cNvCxnSpPr/>
          <p:nvPr/>
        </p:nvCxnSpPr>
        <p:spPr>
          <a:xfrm>
            <a:off x="4729316" y="2458065"/>
            <a:ext cx="2713703" cy="2045109"/>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1151114B-E20C-8878-A46C-1EF837C335F7}"/>
              </a:ext>
            </a:extLst>
          </p:cNvPr>
          <p:cNvSpPr txBox="1"/>
          <p:nvPr/>
        </p:nvSpPr>
        <p:spPr>
          <a:xfrm>
            <a:off x="7443019" y="4127402"/>
            <a:ext cx="4601498" cy="830997"/>
          </a:xfrm>
          <a:prstGeom prst="rect">
            <a:avLst/>
          </a:prstGeom>
          <a:noFill/>
        </p:spPr>
        <p:txBody>
          <a:bodyPr wrap="square" rtlCol="0">
            <a:spAutoFit/>
          </a:bodyPr>
          <a:lstStyle/>
          <a:p>
            <a:r>
              <a:rPr lang="en-US" sz="2400" dirty="0">
                <a:latin typeface="Calibri" panose="020F0502020204030204" pitchFamily="34" charset="0"/>
                <a:ea typeface="Calibri" panose="020F0502020204030204" pitchFamily="34" charset="0"/>
                <a:cs typeface="Calibri" panose="020F0502020204030204" pitchFamily="34" charset="0"/>
              </a:rPr>
              <a:t>This gives us the list of columns and their  datatypes</a:t>
            </a:r>
            <a:endParaRPr lang="en-IN" sz="2400" dirty="0">
              <a:latin typeface="Calibri" panose="020F0502020204030204" pitchFamily="34" charset="0"/>
              <a:ea typeface="Calibri" panose="020F0502020204030204" pitchFamily="34" charset="0"/>
              <a:cs typeface="Calibri" panose="020F0502020204030204" pitchFamily="34" charset="0"/>
            </a:endParaRPr>
          </a:p>
        </p:txBody>
      </p:sp>
      <p:sp>
        <p:nvSpPr>
          <p:cNvPr id="13" name="TextBox 12">
            <a:extLst>
              <a:ext uri="{FF2B5EF4-FFF2-40B4-BE49-F238E27FC236}">
                <a16:creationId xmlns:a16="http://schemas.microsoft.com/office/drawing/2014/main" id="{E793C2D9-D416-6D50-2157-AE7E6D905B79}"/>
              </a:ext>
            </a:extLst>
          </p:cNvPr>
          <p:cNvSpPr txBox="1"/>
          <p:nvPr/>
        </p:nvSpPr>
        <p:spPr>
          <a:xfrm>
            <a:off x="78658" y="5497664"/>
            <a:ext cx="7768858" cy="461665"/>
          </a:xfrm>
          <a:prstGeom prst="rect">
            <a:avLst/>
          </a:prstGeom>
          <a:noFill/>
        </p:spPr>
        <p:txBody>
          <a:bodyPr wrap="none" rtlCol="0">
            <a:spAutoFit/>
          </a:bodyPr>
          <a:lstStyle/>
          <a:p>
            <a:r>
              <a:rPr lang="en-US" sz="2400" dirty="0">
                <a:latin typeface="Calibri" panose="020F0502020204030204" pitchFamily="34" charset="0"/>
                <a:ea typeface="Calibri" panose="020F0502020204030204" pitchFamily="34" charset="0"/>
                <a:cs typeface="Calibri" panose="020F0502020204030204" pitchFamily="34" charset="0"/>
              </a:rPr>
              <a:t>*Let’s rename column for our easy understanding of dataset.</a:t>
            </a:r>
            <a:endParaRPr lang="en-IN" sz="2400" dirty="0">
              <a:latin typeface="Calibri" panose="020F0502020204030204" pitchFamily="34" charset="0"/>
              <a:ea typeface="Calibri" panose="020F0502020204030204" pitchFamily="34" charset="0"/>
              <a:cs typeface="Calibri" panose="020F0502020204030204" pitchFamily="34" charset="0"/>
            </a:endParaRPr>
          </a:p>
        </p:txBody>
      </p:sp>
      <p:pic>
        <p:nvPicPr>
          <p:cNvPr id="15" name="Picture 14">
            <a:extLst>
              <a:ext uri="{FF2B5EF4-FFF2-40B4-BE49-F238E27FC236}">
                <a16:creationId xmlns:a16="http://schemas.microsoft.com/office/drawing/2014/main" id="{88DA624C-B2F6-683D-0AEB-791804B7C7D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22555" y="6136065"/>
            <a:ext cx="6843353" cy="381033"/>
          </a:xfrm>
          <a:prstGeom prst="rect">
            <a:avLst/>
          </a:prstGeom>
        </p:spPr>
      </p:pic>
      <p:cxnSp>
        <p:nvCxnSpPr>
          <p:cNvPr id="21" name="Connector: Elbow 20">
            <a:extLst>
              <a:ext uri="{FF2B5EF4-FFF2-40B4-BE49-F238E27FC236}">
                <a16:creationId xmlns:a16="http://schemas.microsoft.com/office/drawing/2014/main" id="{36E350D0-8464-EC80-6847-80956B358062}"/>
              </a:ext>
            </a:extLst>
          </p:cNvPr>
          <p:cNvCxnSpPr>
            <a:cxnSpLocks/>
          </p:cNvCxnSpPr>
          <p:nvPr/>
        </p:nvCxnSpPr>
        <p:spPr>
          <a:xfrm>
            <a:off x="1376515" y="5982877"/>
            <a:ext cx="3470736" cy="51571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1F3B585D-AB29-0826-8CF0-6BA5AF06356D}"/>
              </a:ext>
            </a:extLst>
          </p:cNvPr>
          <p:cNvPicPr>
            <a:picLocks noChangeAspect="1"/>
          </p:cNvPicPr>
          <p:nvPr/>
        </p:nvPicPr>
        <p:blipFill>
          <a:blip r:embed="rId5"/>
          <a:stretch>
            <a:fillRect/>
          </a:stretch>
        </p:blipFill>
        <p:spPr>
          <a:xfrm>
            <a:off x="10492593" y="0"/>
            <a:ext cx="1699407" cy="541067"/>
          </a:xfrm>
          <a:prstGeom prst="rect">
            <a:avLst/>
          </a:prstGeom>
        </p:spPr>
      </p:pic>
    </p:spTree>
    <p:extLst>
      <p:ext uri="{BB962C8B-B14F-4D97-AF65-F5344CB8AC3E}">
        <p14:creationId xmlns:p14="http://schemas.microsoft.com/office/powerpoint/2010/main" val="23194029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65BCCBC-7E3A-4BB8-D1D9-A9AD9DF3FB17}"/>
              </a:ext>
            </a:extLst>
          </p:cNvPr>
          <p:cNvSpPr txBox="1"/>
          <p:nvPr/>
        </p:nvSpPr>
        <p:spPr>
          <a:xfrm>
            <a:off x="324465" y="319549"/>
            <a:ext cx="11484077" cy="5570756"/>
          </a:xfrm>
          <a:prstGeom prst="rect">
            <a:avLst/>
          </a:prstGeom>
          <a:noFill/>
        </p:spPr>
        <p:txBody>
          <a:bodyPr wrap="square" rtlCol="0">
            <a:spAutoFit/>
          </a:bodyPr>
          <a:lstStyle/>
          <a:p>
            <a:pPr algn="ctr"/>
            <a:r>
              <a:rPr lang="en-US" sz="4400" u="sng" dirty="0">
                <a:latin typeface="Calibri" panose="020F0502020204030204" pitchFamily="34" charset="0"/>
                <a:ea typeface="Calibri" panose="020F0502020204030204" pitchFamily="34" charset="0"/>
                <a:cs typeface="Calibri" panose="020F0502020204030204" pitchFamily="34" charset="0"/>
              </a:rPr>
              <a:t>Techniques Used</a:t>
            </a:r>
          </a:p>
          <a:p>
            <a:pPr marL="342900" indent="-342900">
              <a:buFont typeface="Wingdings" panose="05000000000000000000" pitchFamily="2" charset="2"/>
              <a:buChar char="q"/>
            </a:pPr>
            <a:endParaRPr lang="en-US" sz="2400" dirty="0">
              <a:latin typeface="Calibri" panose="020F0502020204030204" pitchFamily="34" charset="0"/>
              <a:ea typeface="Calibri" panose="020F0502020204030204" pitchFamily="34" charset="0"/>
              <a:cs typeface="Calibri" panose="020F0502020204030204" pitchFamily="34" charset="0"/>
            </a:endParaRPr>
          </a:p>
          <a:p>
            <a:pPr marL="342900" indent="-342900">
              <a:buFont typeface="Wingdings" panose="05000000000000000000" pitchFamily="2" charset="2"/>
              <a:buChar char="q"/>
            </a:pPr>
            <a:endParaRPr lang="en-US" sz="2400" dirty="0">
              <a:latin typeface="Calibri" panose="020F0502020204030204" pitchFamily="34" charset="0"/>
              <a:ea typeface="Calibri" panose="020F0502020204030204" pitchFamily="34" charset="0"/>
              <a:cs typeface="Calibri" panose="020F0502020204030204" pitchFamily="34" charset="0"/>
            </a:endParaRPr>
          </a:p>
          <a:p>
            <a:pPr marL="342900" indent="-342900">
              <a:buFont typeface="Wingdings" panose="05000000000000000000" pitchFamily="2" charset="2"/>
              <a:buChar char="q"/>
            </a:pPr>
            <a:endParaRPr lang="en-US" sz="2400" dirty="0">
              <a:latin typeface="Calibri" panose="020F0502020204030204" pitchFamily="34" charset="0"/>
              <a:ea typeface="Calibri" panose="020F0502020204030204" pitchFamily="34" charset="0"/>
              <a:cs typeface="Calibri" panose="020F0502020204030204" pitchFamily="34" charset="0"/>
            </a:endParaRPr>
          </a:p>
          <a:p>
            <a:pPr marL="342900" indent="-342900">
              <a:buFont typeface="Wingdings" panose="05000000000000000000" pitchFamily="2" charset="2"/>
              <a:buChar char="q"/>
            </a:pPr>
            <a:r>
              <a:rPr lang="en-US" sz="2400" b="1" dirty="0">
                <a:latin typeface="Calibri" panose="020F0502020204030204" pitchFamily="34" charset="0"/>
                <a:ea typeface="Calibri" panose="020F0502020204030204" pitchFamily="34" charset="0"/>
                <a:cs typeface="Calibri" panose="020F0502020204030204" pitchFamily="34" charset="0"/>
              </a:rPr>
              <a:t>Artificial Intelligence</a:t>
            </a:r>
            <a:r>
              <a:rPr lang="en-US" sz="2400" dirty="0">
                <a:latin typeface="Calibri" panose="020F0502020204030204" pitchFamily="34" charset="0"/>
                <a:ea typeface="Calibri" panose="020F0502020204030204" pitchFamily="34" charset="0"/>
                <a:cs typeface="Calibri" panose="020F0502020204030204" pitchFamily="34" charset="0"/>
              </a:rPr>
              <a:t>: Artificial Intelligence(AI) refers to a Computer System capable of performing complex tasks that historically only a human could do, such as reasoning, making decisions or solving problems.</a:t>
            </a:r>
          </a:p>
          <a:p>
            <a:pPr marL="342900" indent="-342900">
              <a:buFont typeface="Wingdings" panose="05000000000000000000" pitchFamily="2" charset="2"/>
              <a:buChar char="q"/>
            </a:pPr>
            <a:endParaRPr lang="en-US" sz="2400" dirty="0">
              <a:latin typeface="Calibri" panose="020F0502020204030204" pitchFamily="34" charset="0"/>
              <a:ea typeface="Calibri" panose="020F0502020204030204" pitchFamily="34" charset="0"/>
              <a:cs typeface="Calibri" panose="020F0502020204030204" pitchFamily="34" charset="0"/>
            </a:endParaRPr>
          </a:p>
          <a:p>
            <a:pPr marL="342900" indent="-342900">
              <a:buFont typeface="Wingdings" panose="05000000000000000000" pitchFamily="2" charset="2"/>
              <a:buChar char="q"/>
            </a:pPr>
            <a:endParaRPr lang="en-US" sz="2400" dirty="0">
              <a:latin typeface="Calibri" panose="020F0502020204030204" pitchFamily="34" charset="0"/>
              <a:ea typeface="Calibri" panose="020F0502020204030204" pitchFamily="34" charset="0"/>
              <a:cs typeface="Calibri" panose="020F0502020204030204" pitchFamily="34" charset="0"/>
            </a:endParaRPr>
          </a:p>
          <a:p>
            <a:pPr marL="342900" indent="-342900">
              <a:buFont typeface="Wingdings" panose="05000000000000000000" pitchFamily="2" charset="2"/>
              <a:buChar char="q"/>
            </a:pPr>
            <a:endParaRPr lang="en-US" sz="2400" dirty="0">
              <a:latin typeface="Calibri" panose="020F0502020204030204" pitchFamily="34" charset="0"/>
              <a:ea typeface="Calibri" panose="020F0502020204030204" pitchFamily="34" charset="0"/>
              <a:cs typeface="Calibri" panose="020F0502020204030204" pitchFamily="34" charset="0"/>
            </a:endParaRPr>
          </a:p>
          <a:p>
            <a:pPr marL="342900" indent="-342900">
              <a:buFont typeface="Wingdings" panose="05000000000000000000" pitchFamily="2" charset="2"/>
              <a:buChar char="q"/>
            </a:pPr>
            <a:r>
              <a:rPr lang="en-US" sz="2400" b="1" dirty="0">
                <a:latin typeface="Calibri" panose="020F0502020204030204" pitchFamily="34" charset="0"/>
                <a:ea typeface="Calibri" panose="020F0502020204030204" pitchFamily="34" charset="0"/>
                <a:cs typeface="Calibri" panose="020F0502020204030204" pitchFamily="34" charset="0"/>
              </a:rPr>
              <a:t>Machine Learning: </a:t>
            </a:r>
            <a:r>
              <a:rPr lang="en-US" sz="2400" dirty="0">
                <a:latin typeface="Calibri" panose="020F0502020204030204" pitchFamily="34" charset="0"/>
                <a:ea typeface="Calibri" panose="020F0502020204030204" pitchFamily="34" charset="0"/>
                <a:cs typeface="Calibri" panose="020F0502020204030204" pitchFamily="34" charset="0"/>
              </a:rPr>
              <a:t>Machine Learning(ML) is defined as a disciple of Artificial Intelligence(AI) that provides machines the ability to automatically learn from data and past experiences to identify patterns and make predictions with minimal human intervention.</a:t>
            </a:r>
            <a:endParaRPr lang="en-IN" sz="2400" dirty="0">
              <a:latin typeface="Calibri" panose="020F0502020204030204" pitchFamily="34" charset="0"/>
              <a:ea typeface="Calibri" panose="020F0502020204030204" pitchFamily="34" charset="0"/>
              <a:cs typeface="Calibri" panose="020F0502020204030204" pitchFamily="34" charset="0"/>
            </a:endParaRPr>
          </a:p>
        </p:txBody>
      </p:sp>
      <p:pic>
        <p:nvPicPr>
          <p:cNvPr id="3" name="Picture 2">
            <a:extLst>
              <a:ext uri="{FF2B5EF4-FFF2-40B4-BE49-F238E27FC236}">
                <a16:creationId xmlns:a16="http://schemas.microsoft.com/office/drawing/2014/main" id="{7AAC3861-E7EC-2740-B592-643C57919B0A}"/>
              </a:ext>
            </a:extLst>
          </p:cNvPr>
          <p:cNvPicPr>
            <a:picLocks noChangeAspect="1"/>
          </p:cNvPicPr>
          <p:nvPr/>
        </p:nvPicPr>
        <p:blipFill>
          <a:blip r:embed="rId2"/>
          <a:stretch>
            <a:fillRect/>
          </a:stretch>
        </p:blipFill>
        <p:spPr>
          <a:xfrm>
            <a:off x="10492593" y="0"/>
            <a:ext cx="1699407" cy="541067"/>
          </a:xfrm>
          <a:prstGeom prst="rect">
            <a:avLst/>
          </a:prstGeom>
        </p:spPr>
      </p:pic>
    </p:spTree>
    <p:extLst>
      <p:ext uri="{BB962C8B-B14F-4D97-AF65-F5344CB8AC3E}">
        <p14:creationId xmlns:p14="http://schemas.microsoft.com/office/powerpoint/2010/main" val="261505709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101C321-3145-4BF2-9164-967F6772CA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6422" y="405594"/>
            <a:ext cx="7917866" cy="2507197"/>
          </a:xfrm>
          <a:prstGeom prst="rect">
            <a:avLst/>
          </a:prstGeom>
        </p:spPr>
      </p:pic>
      <p:cxnSp>
        <p:nvCxnSpPr>
          <p:cNvPr id="5" name="Straight Arrow Connector 4">
            <a:extLst>
              <a:ext uri="{FF2B5EF4-FFF2-40B4-BE49-F238E27FC236}">
                <a16:creationId xmlns:a16="http://schemas.microsoft.com/office/drawing/2014/main" id="{67161F3A-D880-8AA9-47A8-A652A553CD45}"/>
              </a:ext>
            </a:extLst>
          </p:cNvPr>
          <p:cNvCxnSpPr/>
          <p:nvPr/>
        </p:nvCxnSpPr>
        <p:spPr>
          <a:xfrm>
            <a:off x="845574" y="2912791"/>
            <a:ext cx="0" cy="5162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898D7B19-32A6-9E52-37FD-CD9FD29D04D7}"/>
              </a:ext>
            </a:extLst>
          </p:cNvPr>
          <p:cNvSpPr txBox="1"/>
          <p:nvPr/>
        </p:nvSpPr>
        <p:spPr>
          <a:xfrm>
            <a:off x="0" y="3330677"/>
            <a:ext cx="4723665" cy="461665"/>
          </a:xfrm>
          <a:prstGeom prst="rect">
            <a:avLst/>
          </a:prstGeom>
          <a:noFill/>
        </p:spPr>
        <p:txBody>
          <a:bodyPr wrap="none" rtlCol="0">
            <a:spAutoFit/>
          </a:bodyPr>
          <a:lstStyle/>
          <a:p>
            <a:r>
              <a:rPr lang="en-US" sz="2400" dirty="0">
                <a:latin typeface="Calibri" panose="020F0502020204030204" pitchFamily="34" charset="0"/>
                <a:ea typeface="Calibri" panose="020F0502020204030204" pitchFamily="34" charset="0"/>
                <a:cs typeface="Calibri" panose="020F0502020204030204" pitchFamily="34" charset="0"/>
              </a:rPr>
              <a:t>Returns first five rows of our dataset</a:t>
            </a:r>
            <a:endParaRPr lang="en-IN" sz="2400" dirty="0">
              <a:latin typeface="Calibri" panose="020F0502020204030204" pitchFamily="34" charset="0"/>
              <a:ea typeface="Calibri" panose="020F0502020204030204" pitchFamily="34" charset="0"/>
              <a:cs typeface="Calibri" panose="020F0502020204030204" pitchFamily="34" charset="0"/>
            </a:endParaRPr>
          </a:p>
        </p:txBody>
      </p:sp>
      <p:pic>
        <p:nvPicPr>
          <p:cNvPr id="8" name="Picture 7">
            <a:extLst>
              <a:ext uri="{FF2B5EF4-FFF2-40B4-BE49-F238E27FC236}">
                <a16:creationId xmlns:a16="http://schemas.microsoft.com/office/drawing/2014/main" id="{8F4AEEEC-A2BB-FF60-4F7C-0A195C0E7A7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5881" y="3808037"/>
            <a:ext cx="8573243" cy="2644369"/>
          </a:xfrm>
          <a:prstGeom prst="rect">
            <a:avLst/>
          </a:prstGeom>
        </p:spPr>
      </p:pic>
      <p:cxnSp>
        <p:nvCxnSpPr>
          <p:cNvPr id="10" name="Straight Arrow Connector 9">
            <a:extLst>
              <a:ext uri="{FF2B5EF4-FFF2-40B4-BE49-F238E27FC236}">
                <a16:creationId xmlns:a16="http://schemas.microsoft.com/office/drawing/2014/main" id="{2778792D-4E5B-CEE6-20CD-D6C662DD0092}"/>
              </a:ext>
            </a:extLst>
          </p:cNvPr>
          <p:cNvCxnSpPr/>
          <p:nvPr/>
        </p:nvCxnSpPr>
        <p:spPr>
          <a:xfrm>
            <a:off x="8809703" y="4210228"/>
            <a:ext cx="65876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951A617D-B9EC-D23C-D6F4-B971E2E07392}"/>
              </a:ext>
            </a:extLst>
          </p:cNvPr>
          <p:cNvSpPr txBox="1"/>
          <p:nvPr/>
        </p:nvSpPr>
        <p:spPr>
          <a:xfrm>
            <a:off x="9468465" y="3808037"/>
            <a:ext cx="3106995" cy="830997"/>
          </a:xfrm>
          <a:prstGeom prst="rect">
            <a:avLst/>
          </a:prstGeom>
          <a:noFill/>
        </p:spPr>
        <p:txBody>
          <a:bodyPr wrap="square" rtlCol="0">
            <a:spAutoFit/>
          </a:bodyPr>
          <a:lstStyle/>
          <a:p>
            <a:r>
              <a:rPr lang="en-US" sz="2400" dirty="0">
                <a:latin typeface="Calibri" panose="020F0502020204030204" pitchFamily="34" charset="0"/>
                <a:ea typeface="Calibri" panose="020F0502020204030204" pitchFamily="34" charset="0"/>
                <a:cs typeface="Calibri" panose="020F0502020204030204" pitchFamily="34" charset="0"/>
              </a:rPr>
              <a:t>Return last five rows from our dataset</a:t>
            </a:r>
            <a:endParaRPr lang="en-IN" sz="2400" dirty="0">
              <a:latin typeface="Calibri" panose="020F0502020204030204" pitchFamily="34" charset="0"/>
              <a:ea typeface="Calibri" panose="020F0502020204030204" pitchFamily="34" charset="0"/>
              <a:cs typeface="Calibri" panose="020F0502020204030204" pitchFamily="34" charset="0"/>
            </a:endParaRPr>
          </a:p>
        </p:txBody>
      </p:sp>
      <p:pic>
        <p:nvPicPr>
          <p:cNvPr id="2" name="Picture 1">
            <a:extLst>
              <a:ext uri="{FF2B5EF4-FFF2-40B4-BE49-F238E27FC236}">
                <a16:creationId xmlns:a16="http://schemas.microsoft.com/office/drawing/2014/main" id="{709B7FF9-407B-15FF-0AA8-8A40F3E8CAFA}"/>
              </a:ext>
            </a:extLst>
          </p:cNvPr>
          <p:cNvPicPr>
            <a:picLocks noChangeAspect="1"/>
          </p:cNvPicPr>
          <p:nvPr/>
        </p:nvPicPr>
        <p:blipFill>
          <a:blip r:embed="rId5"/>
          <a:stretch>
            <a:fillRect/>
          </a:stretch>
        </p:blipFill>
        <p:spPr>
          <a:xfrm>
            <a:off x="10492593" y="0"/>
            <a:ext cx="1699407" cy="541067"/>
          </a:xfrm>
          <a:prstGeom prst="rect">
            <a:avLst/>
          </a:prstGeom>
        </p:spPr>
      </p:pic>
    </p:spTree>
    <p:extLst>
      <p:ext uri="{BB962C8B-B14F-4D97-AF65-F5344CB8AC3E}">
        <p14:creationId xmlns:p14="http://schemas.microsoft.com/office/powerpoint/2010/main" val="40375457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5FBCE7D-5DD4-936B-450A-40B4C7A6D412}"/>
              </a:ext>
            </a:extLst>
          </p:cNvPr>
          <p:cNvSpPr txBox="1"/>
          <p:nvPr/>
        </p:nvSpPr>
        <p:spPr>
          <a:xfrm>
            <a:off x="3574252" y="334297"/>
            <a:ext cx="4330544" cy="523220"/>
          </a:xfrm>
          <a:prstGeom prst="rect">
            <a:avLst/>
          </a:prstGeom>
          <a:noFill/>
        </p:spPr>
        <p:txBody>
          <a:bodyPr wrap="none" rtlCol="0">
            <a:spAutoFit/>
          </a:bodyPr>
          <a:lstStyle/>
          <a:p>
            <a:pPr marL="457200" indent="-457200" algn="ctr">
              <a:buFont typeface="Wingdings" panose="05000000000000000000" pitchFamily="2" charset="2"/>
              <a:buChar char="ü"/>
            </a:pPr>
            <a:r>
              <a:rPr lang="en-US" sz="2800" dirty="0">
                <a:latin typeface="Calibri" panose="020F0502020204030204" pitchFamily="34" charset="0"/>
                <a:ea typeface="Calibri" panose="020F0502020204030204" pitchFamily="34" charset="0"/>
                <a:cs typeface="Calibri" panose="020F0502020204030204" pitchFamily="34" charset="0"/>
              </a:rPr>
              <a:t>Exploratory Data Analysis</a:t>
            </a:r>
            <a:endParaRPr lang="en-IN" sz="2800" dirty="0">
              <a:latin typeface="Calibri" panose="020F0502020204030204" pitchFamily="34" charset="0"/>
              <a:ea typeface="Calibri" panose="020F0502020204030204" pitchFamily="34" charset="0"/>
              <a:cs typeface="Calibri" panose="020F0502020204030204" pitchFamily="34" charset="0"/>
            </a:endParaRPr>
          </a:p>
        </p:txBody>
      </p:sp>
      <p:pic>
        <p:nvPicPr>
          <p:cNvPr id="3" name="Picture 2">
            <a:extLst>
              <a:ext uri="{FF2B5EF4-FFF2-40B4-BE49-F238E27FC236}">
                <a16:creationId xmlns:a16="http://schemas.microsoft.com/office/drawing/2014/main" id="{ED62219A-4D29-703C-5087-30F9D85C94BB}"/>
              </a:ext>
            </a:extLst>
          </p:cNvPr>
          <p:cNvPicPr>
            <a:picLocks noChangeAspect="1"/>
          </p:cNvPicPr>
          <p:nvPr/>
        </p:nvPicPr>
        <p:blipFill>
          <a:blip r:embed="rId2"/>
          <a:stretch>
            <a:fillRect/>
          </a:stretch>
        </p:blipFill>
        <p:spPr>
          <a:xfrm>
            <a:off x="10492593" y="0"/>
            <a:ext cx="1699407" cy="541067"/>
          </a:xfrm>
          <a:prstGeom prst="rect">
            <a:avLst/>
          </a:prstGeom>
        </p:spPr>
      </p:pic>
      <p:pic>
        <p:nvPicPr>
          <p:cNvPr id="7" name="Picture 6">
            <a:extLst>
              <a:ext uri="{FF2B5EF4-FFF2-40B4-BE49-F238E27FC236}">
                <a16:creationId xmlns:a16="http://schemas.microsoft.com/office/drawing/2014/main" id="{905E4428-C6CC-873C-FD5D-42EDBAC822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04981" y="857517"/>
            <a:ext cx="8237858" cy="2870255"/>
          </a:xfrm>
          <a:prstGeom prst="rect">
            <a:avLst/>
          </a:prstGeom>
        </p:spPr>
      </p:pic>
      <p:pic>
        <p:nvPicPr>
          <p:cNvPr id="9" name="Picture 8">
            <a:extLst>
              <a:ext uri="{FF2B5EF4-FFF2-40B4-BE49-F238E27FC236}">
                <a16:creationId xmlns:a16="http://schemas.microsoft.com/office/drawing/2014/main" id="{04DE3904-4669-DD11-A934-DB3CFE72D3C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857612"/>
            <a:ext cx="8644879" cy="2744749"/>
          </a:xfrm>
          <a:prstGeom prst="rect">
            <a:avLst/>
          </a:prstGeom>
        </p:spPr>
      </p:pic>
    </p:spTree>
    <p:extLst>
      <p:ext uri="{BB962C8B-B14F-4D97-AF65-F5344CB8AC3E}">
        <p14:creationId xmlns:p14="http://schemas.microsoft.com/office/powerpoint/2010/main" val="409029390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D3F3D55-92B0-D59B-5612-AB2CE11D13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901" y="2743200"/>
            <a:ext cx="4542503" cy="3894359"/>
          </a:xfrm>
          <a:prstGeom prst="rect">
            <a:avLst/>
          </a:prstGeom>
        </p:spPr>
      </p:pic>
      <p:pic>
        <p:nvPicPr>
          <p:cNvPr id="2" name="Picture 1">
            <a:extLst>
              <a:ext uri="{FF2B5EF4-FFF2-40B4-BE49-F238E27FC236}">
                <a16:creationId xmlns:a16="http://schemas.microsoft.com/office/drawing/2014/main" id="{5280D75B-6892-3641-AF29-0FCF6315B18E}"/>
              </a:ext>
            </a:extLst>
          </p:cNvPr>
          <p:cNvPicPr>
            <a:picLocks noChangeAspect="1"/>
          </p:cNvPicPr>
          <p:nvPr/>
        </p:nvPicPr>
        <p:blipFill>
          <a:blip r:embed="rId4"/>
          <a:stretch>
            <a:fillRect/>
          </a:stretch>
        </p:blipFill>
        <p:spPr>
          <a:xfrm>
            <a:off x="10492593" y="0"/>
            <a:ext cx="1699407" cy="541067"/>
          </a:xfrm>
          <a:prstGeom prst="rect">
            <a:avLst/>
          </a:prstGeom>
        </p:spPr>
      </p:pic>
      <p:pic>
        <p:nvPicPr>
          <p:cNvPr id="6" name="Picture 5">
            <a:extLst>
              <a:ext uri="{FF2B5EF4-FFF2-40B4-BE49-F238E27FC236}">
                <a16:creationId xmlns:a16="http://schemas.microsoft.com/office/drawing/2014/main" id="{6FD9B8F8-84A6-E067-4E8B-6C7A3624CBA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91227" y="833437"/>
            <a:ext cx="7075872" cy="3502589"/>
          </a:xfrm>
          <a:prstGeom prst="rect">
            <a:avLst/>
          </a:prstGeom>
        </p:spPr>
      </p:pic>
    </p:spTree>
    <p:extLst>
      <p:ext uri="{BB962C8B-B14F-4D97-AF65-F5344CB8AC3E}">
        <p14:creationId xmlns:p14="http://schemas.microsoft.com/office/powerpoint/2010/main" val="63044686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FEF0600-3995-E88C-35DB-9C9A1A3E5D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5372566" cy="3863675"/>
          </a:xfrm>
          <a:prstGeom prst="rect">
            <a:avLst/>
          </a:prstGeom>
        </p:spPr>
      </p:pic>
      <p:pic>
        <p:nvPicPr>
          <p:cNvPr id="5" name="Picture 4">
            <a:extLst>
              <a:ext uri="{FF2B5EF4-FFF2-40B4-BE49-F238E27FC236}">
                <a16:creationId xmlns:a16="http://schemas.microsoft.com/office/drawing/2014/main" id="{84C7D28A-F3AA-FCA8-FC72-654B2BD0CE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20050" y="2438017"/>
            <a:ext cx="6165114" cy="4419983"/>
          </a:xfrm>
          <a:prstGeom prst="rect">
            <a:avLst/>
          </a:prstGeom>
        </p:spPr>
      </p:pic>
      <p:pic>
        <p:nvPicPr>
          <p:cNvPr id="6" name="Picture 5">
            <a:extLst>
              <a:ext uri="{FF2B5EF4-FFF2-40B4-BE49-F238E27FC236}">
                <a16:creationId xmlns:a16="http://schemas.microsoft.com/office/drawing/2014/main" id="{E7B270F6-ED35-813B-9FB0-493F416431A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0998" y="3957246"/>
            <a:ext cx="3665538" cy="2743438"/>
          </a:xfrm>
          <a:prstGeom prst="rect">
            <a:avLst/>
          </a:prstGeom>
        </p:spPr>
      </p:pic>
      <p:pic>
        <p:nvPicPr>
          <p:cNvPr id="2" name="Picture 1">
            <a:extLst>
              <a:ext uri="{FF2B5EF4-FFF2-40B4-BE49-F238E27FC236}">
                <a16:creationId xmlns:a16="http://schemas.microsoft.com/office/drawing/2014/main" id="{046BF1ED-B9B1-D25F-25D8-B05A2CADC53A}"/>
              </a:ext>
            </a:extLst>
          </p:cNvPr>
          <p:cNvPicPr>
            <a:picLocks noChangeAspect="1"/>
          </p:cNvPicPr>
          <p:nvPr/>
        </p:nvPicPr>
        <p:blipFill>
          <a:blip r:embed="rId5"/>
          <a:stretch>
            <a:fillRect/>
          </a:stretch>
        </p:blipFill>
        <p:spPr>
          <a:xfrm>
            <a:off x="10492593" y="0"/>
            <a:ext cx="1699407" cy="541067"/>
          </a:xfrm>
          <a:prstGeom prst="rect">
            <a:avLst/>
          </a:prstGeom>
        </p:spPr>
      </p:pic>
    </p:spTree>
    <p:extLst>
      <p:ext uri="{BB962C8B-B14F-4D97-AF65-F5344CB8AC3E}">
        <p14:creationId xmlns:p14="http://schemas.microsoft.com/office/powerpoint/2010/main" val="116456438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5B3F14E-0416-DEB3-FB25-2B1BB843B4EB}"/>
              </a:ext>
            </a:extLst>
          </p:cNvPr>
          <p:cNvSpPr txBox="1"/>
          <p:nvPr/>
        </p:nvSpPr>
        <p:spPr>
          <a:xfrm>
            <a:off x="3554587" y="157316"/>
            <a:ext cx="3701719" cy="584775"/>
          </a:xfrm>
          <a:prstGeom prst="rect">
            <a:avLst/>
          </a:prstGeom>
          <a:noFill/>
        </p:spPr>
        <p:txBody>
          <a:bodyPr wrap="none" rtlCol="0">
            <a:spAutoFit/>
          </a:bodyPr>
          <a:lstStyle/>
          <a:p>
            <a:pPr marL="457200" indent="-457200" algn="ctr">
              <a:buFont typeface="Wingdings" panose="05000000000000000000" pitchFamily="2" charset="2"/>
              <a:buChar char="ü"/>
            </a:pPr>
            <a:r>
              <a:rPr lang="en-US" sz="3200" dirty="0">
                <a:latin typeface="Calibri" panose="020F0502020204030204" pitchFamily="34" charset="0"/>
                <a:ea typeface="Calibri" panose="020F0502020204030204" pitchFamily="34" charset="0"/>
                <a:cs typeface="Calibri" panose="020F0502020204030204" pitchFamily="34" charset="0"/>
              </a:rPr>
              <a:t>Feature Extraction</a:t>
            </a:r>
            <a:endParaRPr lang="en-IN" sz="3200" dirty="0">
              <a:latin typeface="Calibri" panose="020F0502020204030204" pitchFamily="34" charset="0"/>
              <a:ea typeface="Calibri" panose="020F0502020204030204" pitchFamily="34" charset="0"/>
              <a:cs typeface="Calibri" panose="020F0502020204030204" pitchFamily="34" charset="0"/>
            </a:endParaRPr>
          </a:p>
        </p:txBody>
      </p:sp>
      <p:pic>
        <p:nvPicPr>
          <p:cNvPr id="6" name="Picture 5">
            <a:extLst>
              <a:ext uri="{FF2B5EF4-FFF2-40B4-BE49-F238E27FC236}">
                <a16:creationId xmlns:a16="http://schemas.microsoft.com/office/drawing/2014/main" id="{AF1E6EFF-9B19-B6EF-D58B-BA40E302E5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2515" y="1213971"/>
            <a:ext cx="1143099" cy="1539373"/>
          </a:xfrm>
          <a:prstGeom prst="rect">
            <a:avLst/>
          </a:prstGeom>
        </p:spPr>
      </p:pic>
      <p:cxnSp>
        <p:nvCxnSpPr>
          <p:cNvPr id="8" name="Straight Arrow Connector 7">
            <a:extLst>
              <a:ext uri="{FF2B5EF4-FFF2-40B4-BE49-F238E27FC236}">
                <a16:creationId xmlns:a16="http://schemas.microsoft.com/office/drawing/2014/main" id="{D0222496-A58A-B081-6458-BD396C7017AD}"/>
              </a:ext>
            </a:extLst>
          </p:cNvPr>
          <p:cNvCxnSpPr/>
          <p:nvPr/>
        </p:nvCxnSpPr>
        <p:spPr>
          <a:xfrm>
            <a:off x="1505614" y="1868129"/>
            <a:ext cx="115892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AF9747E9-778E-3066-9034-5C4E83CD5C67}"/>
              </a:ext>
            </a:extLst>
          </p:cNvPr>
          <p:cNvSpPr txBox="1"/>
          <p:nvPr/>
        </p:nvSpPr>
        <p:spPr>
          <a:xfrm>
            <a:off x="2648197" y="1637296"/>
            <a:ext cx="9529083" cy="830997"/>
          </a:xfrm>
          <a:prstGeom prst="rect">
            <a:avLst/>
          </a:prstGeom>
          <a:noFill/>
        </p:spPr>
        <p:txBody>
          <a:bodyPr wrap="none" rtlCol="0">
            <a:spAutoFit/>
          </a:bodyPr>
          <a:lstStyle/>
          <a:p>
            <a:r>
              <a:rPr lang="en-US" sz="2400" dirty="0">
                <a:latin typeface="Calibri" panose="020F0502020204030204" pitchFamily="34" charset="0"/>
                <a:ea typeface="Calibri" panose="020F0502020204030204" pitchFamily="34" charset="0"/>
                <a:cs typeface="Calibri" panose="020F0502020204030204" pitchFamily="34" charset="0"/>
              </a:rPr>
              <a:t>Checking null values if any and got that state has too much null values let’s </a:t>
            </a:r>
          </a:p>
          <a:p>
            <a:r>
              <a:rPr lang="en-US" sz="2400" dirty="0">
                <a:latin typeface="Calibri" panose="020F0502020204030204" pitchFamily="34" charset="0"/>
                <a:ea typeface="Calibri" panose="020F0502020204030204" pitchFamily="34" charset="0"/>
                <a:cs typeface="Calibri" panose="020F0502020204030204" pitchFamily="34" charset="0"/>
              </a:rPr>
              <a:t>Correct it.</a:t>
            </a:r>
            <a:endParaRPr lang="en-IN" sz="2400" dirty="0">
              <a:latin typeface="Calibri" panose="020F0502020204030204" pitchFamily="34" charset="0"/>
              <a:ea typeface="Calibri" panose="020F0502020204030204" pitchFamily="34" charset="0"/>
              <a:cs typeface="Calibri" panose="020F0502020204030204" pitchFamily="34" charset="0"/>
            </a:endParaRPr>
          </a:p>
        </p:txBody>
      </p:sp>
      <p:pic>
        <p:nvPicPr>
          <p:cNvPr id="11" name="Picture 10">
            <a:extLst>
              <a:ext uri="{FF2B5EF4-FFF2-40B4-BE49-F238E27FC236}">
                <a16:creationId xmlns:a16="http://schemas.microsoft.com/office/drawing/2014/main" id="{88D97CD0-6596-71AA-54AD-9DF33F9941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3450" y="3222870"/>
            <a:ext cx="3817951" cy="3322608"/>
          </a:xfrm>
          <a:prstGeom prst="rect">
            <a:avLst/>
          </a:prstGeom>
        </p:spPr>
      </p:pic>
      <p:cxnSp>
        <p:nvCxnSpPr>
          <p:cNvPr id="17" name="Straight Arrow Connector 16">
            <a:extLst>
              <a:ext uri="{FF2B5EF4-FFF2-40B4-BE49-F238E27FC236}">
                <a16:creationId xmlns:a16="http://schemas.microsoft.com/office/drawing/2014/main" id="{82C1E27C-7846-E77E-E9E8-23B42F1B9ABD}"/>
              </a:ext>
            </a:extLst>
          </p:cNvPr>
          <p:cNvCxnSpPr>
            <a:cxnSpLocks/>
          </p:cNvCxnSpPr>
          <p:nvPr/>
        </p:nvCxnSpPr>
        <p:spPr>
          <a:xfrm>
            <a:off x="4111401" y="4886632"/>
            <a:ext cx="98170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FD9E9B7C-B384-4CF8-35C4-C111BFFF422C}"/>
              </a:ext>
            </a:extLst>
          </p:cNvPr>
          <p:cNvSpPr txBox="1"/>
          <p:nvPr/>
        </p:nvSpPr>
        <p:spPr>
          <a:xfrm>
            <a:off x="5036017" y="4653341"/>
            <a:ext cx="7175747" cy="461665"/>
          </a:xfrm>
          <a:prstGeom prst="rect">
            <a:avLst/>
          </a:prstGeom>
          <a:noFill/>
        </p:spPr>
        <p:txBody>
          <a:bodyPr wrap="none" rtlCol="0">
            <a:spAutoFit/>
          </a:bodyPr>
          <a:lstStyle/>
          <a:p>
            <a:r>
              <a:rPr lang="en-US" sz="2400" dirty="0">
                <a:latin typeface="Calibri" panose="020F0502020204030204" pitchFamily="34" charset="0"/>
                <a:ea typeface="Calibri" panose="020F0502020204030204" pitchFamily="34" charset="0"/>
                <a:cs typeface="Calibri" panose="020F0502020204030204" pitchFamily="34" charset="0"/>
              </a:rPr>
              <a:t>Graphical Representation of state having null values in it</a:t>
            </a:r>
            <a:endParaRPr lang="en-IN" sz="2400" dirty="0">
              <a:latin typeface="Calibri" panose="020F0502020204030204" pitchFamily="34" charset="0"/>
              <a:ea typeface="Calibri" panose="020F0502020204030204" pitchFamily="34" charset="0"/>
              <a:cs typeface="Calibri" panose="020F0502020204030204" pitchFamily="34" charset="0"/>
            </a:endParaRPr>
          </a:p>
        </p:txBody>
      </p:sp>
      <p:pic>
        <p:nvPicPr>
          <p:cNvPr id="2" name="Picture 1">
            <a:extLst>
              <a:ext uri="{FF2B5EF4-FFF2-40B4-BE49-F238E27FC236}">
                <a16:creationId xmlns:a16="http://schemas.microsoft.com/office/drawing/2014/main" id="{1BEAC839-119D-598A-DAE3-5628EDA66599}"/>
              </a:ext>
            </a:extLst>
          </p:cNvPr>
          <p:cNvPicPr>
            <a:picLocks noChangeAspect="1"/>
          </p:cNvPicPr>
          <p:nvPr/>
        </p:nvPicPr>
        <p:blipFill>
          <a:blip r:embed="rId4"/>
          <a:stretch>
            <a:fillRect/>
          </a:stretch>
        </p:blipFill>
        <p:spPr>
          <a:xfrm>
            <a:off x="10492593" y="0"/>
            <a:ext cx="1699407" cy="541067"/>
          </a:xfrm>
          <a:prstGeom prst="rect">
            <a:avLst/>
          </a:prstGeom>
        </p:spPr>
      </p:pic>
    </p:spTree>
    <p:extLst>
      <p:ext uri="{BB962C8B-B14F-4D97-AF65-F5344CB8AC3E}">
        <p14:creationId xmlns:p14="http://schemas.microsoft.com/office/powerpoint/2010/main" val="17305126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3E12F92-E941-EB18-1A86-D77ADF4595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417" y="1186233"/>
            <a:ext cx="5380186" cy="670618"/>
          </a:xfrm>
          <a:prstGeom prst="rect">
            <a:avLst/>
          </a:prstGeom>
        </p:spPr>
      </p:pic>
      <p:cxnSp>
        <p:nvCxnSpPr>
          <p:cNvPr id="6" name="Straight Arrow Connector 5">
            <a:extLst>
              <a:ext uri="{FF2B5EF4-FFF2-40B4-BE49-F238E27FC236}">
                <a16:creationId xmlns:a16="http://schemas.microsoft.com/office/drawing/2014/main" id="{5EB9390E-7C77-A54E-8AB2-075721ED74BF}"/>
              </a:ext>
            </a:extLst>
          </p:cNvPr>
          <p:cNvCxnSpPr>
            <a:stCxn id="4" idx="3"/>
          </p:cNvCxnSpPr>
          <p:nvPr/>
        </p:nvCxnSpPr>
        <p:spPr>
          <a:xfrm flipV="1">
            <a:off x="5649603" y="1514168"/>
            <a:ext cx="1173984" cy="73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8492B9F8-5C80-4DFB-70DE-8177AB017FBC}"/>
              </a:ext>
            </a:extLst>
          </p:cNvPr>
          <p:cNvSpPr txBox="1"/>
          <p:nvPr/>
        </p:nvSpPr>
        <p:spPr>
          <a:xfrm>
            <a:off x="6823587" y="1186233"/>
            <a:ext cx="5098996" cy="830997"/>
          </a:xfrm>
          <a:prstGeom prst="rect">
            <a:avLst/>
          </a:prstGeom>
          <a:noFill/>
        </p:spPr>
        <p:txBody>
          <a:bodyPr wrap="square" rtlCol="0">
            <a:spAutoFit/>
          </a:bodyPr>
          <a:lstStyle/>
          <a:p>
            <a:r>
              <a:rPr lang="en-US" sz="2400" dirty="0">
                <a:latin typeface="Calibri" panose="020F0502020204030204" pitchFamily="34" charset="0"/>
                <a:ea typeface="Calibri" panose="020F0502020204030204" pitchFamily="34" charset="0"/>
                <a:cs typeface="Calibri" panose="020F0502020204030204" pitchFamily="34" charset="0"/>
              </a:rPr>
              <a:t>Code for correcting null values we got in state</a:t>
            </a:r>
            <a:endParaRPr lang="en-IN" sz="2400" dirty="0">
              <a:latin typeface="Calibri" panose="020F0502020204030204" pitchFamily="34" charset="0"/>
              <a:ea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422D0686-FB8F-6313-6FBA-43746795A4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417" y="2210280"/>
            <a:ext cx="3917019" cy="3086367"/>
          </a:xfrm>
          <a:prstGeom prst="rect">
            <a:avLst/>
          </a:prstGeom>
        </p:spPr>
      </p:pic>
      <p:cxnSp>
        <p:nvCxnSpPr>
          <p:cNvPr id="11" name="Straight Arrow Connector 10">
            <a:extLst>
              <a:ext uri="{FF2B5EF4-FFF2-40B4-BE49-F238E27FC236}">
                <a16:creationId xmlns:a16="http://schemas.microsoft.com/office/drawing/2014/main" id="{2E0BDB0A-04CA-D6E5-5DEE-0926137E6822}"/>
              </a:ext>
            </a:extLst>
          </p:cNvPr>
          <p:cNvCxnSpPr>
            <a:stCxn id="9" idx="3"/>
          </p:cNvCxnSpPr>
          <p:nvPr/>
        </p:nvCxnSpPr>
        <p:spPr>
          <a:xfrm flipV="1">
            <a:off x="4186436" y="3753463"/>
            <a:ext cx="2050159"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148445EB-1C33-D949-9397-5A8D805FBA3E}"/>
              </a:ext>
            </a:extLst>
          </p:cNvPr>
          <p:cNvSpPr txBox="1"/>
          <p:nvPr/>
        </p:nvSpPr>
        <p:spPr>
          <a:xfrm>
            <a:off x="6236595" y="3522630"/>
            <a:ext cx="5955405" cy="830997"/>
          </a:xfrm>
          <a:prstGeom prst="rect">
            <a:avLst/>
          </a:prstGeom>
          <a:noFill/>
        </p:spPr>
        <p:txBody>
          <a:bodyPr wrap="square" rtlCol="0">
            <a:spAutoFit/>
          </a:bodyPr>
          <a:lstStyle/>
          <a:p>
            <a:r>
              <a:rPr lang="en-US" sz="2400" dirty="0">
                <a:latin typeface="Calibri" panose="020F0502020204030204" pitchFamily="34" charset="0"/>
                <a:ea typeface="Calibri" panose="020F0502020204030204" pitchFamily="34" charset="0"/>
                <a:cs typeface="Calibri" panose="020F0502020204030204" pitchFamily="34" charset="0"/>
              </a:rPr>
              <a:t>Graphical representation of State after removing null values again</a:t>
            </a:r>
            <a:endParaRPr lang="en-IN" sz="2400" dirty="0">
              <a:latin typeface="Calibri" panose="020F0502020204030204" pitchFamily="34" charset="0"/>
              <a:ea typeface="Calibri" panose="020F0502020204030204" pitchFamily="34" charset="0"/>
              <a:cs typeface="Calibri" panose="020F0502020204030204" pitchFamily="34" charset="0"/>
            </a:endParaRPr>
          </a:p>
        </p:txBody>
      </p:sp>
      <p:pic>
        <p:nvPicPr>
          <p:cNvPr id="2" name="Picture 1">
            <a:extLst>
              <a:ext uri="{FF2B5EF4-FFF2-40B4-BE49-F238E27FC236}">
                <a16:creationId xmlns:a16="http://schemas.microsoft.com/office/drawing/2014/main" id="{CC9E4848-8268-3289-72BA-BDFCD579E2A9}"/>
              </a:ext>
            </a:extLst>
          </p:cNvPr>
          <p:cNvPicPr>
            <a:picLocks noChangeAspect="1"/>
          </p:cNvPicPr>
          <p:nvPr/>
        </p:nvPicPr>
        <p:blipFill>
          <a:blip r:embed="rId4"/>
          <a:stretch>
            <a:fillRect/>
          </a:stretch>
        </p:blipFill>
        <p:spPr>
          <a:xfrm>
            <a:off x="10492593" y="0"/>
            <a:ext cx="1699407" cy="541067"/>
          </a:xfrm>
          <a:prstGeom prst="rect">
            <a:avLst/>
          </a:prstGeom>
        </p:spPr>
      </p:pic>
    </p:spTree>
    <p:extLst>
      <p:ext uri="{BB962C8B-B14F-4D97-AF65-F5344CB8AC3E}">
        <p14:creationId xmlns:p14="http://schemas.microsoft.com/office/powerpoint/2010/main" val="418493620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2535016-E599-6C28-C7F8-1CA714F7DE34}"/>
              </a:ext>
            </a:extLst>
          </p:cNvPr>
          <p:cNvSpPr txBox="1"/>
          <p:nvPr/>
        </p:nvSpPr>
        <p:spPr>
          <a:xfrm>
            <a:off x="707923" y="924232"/>
            <a:ext cx="5079917" cy="461665"/>
          </a:xfrm>
          <a:prstGeom prst="rect">
            <a:avLst/>
          </a:prstGeom>
          <a:noFill/>
        </p:spPr>
        <p:txBody>
          <a:bodyPr wrap="none" rtlCol="0">
            <a:spAutoFit/>
          </a:bodyPr>
          <a:lstStyle/>
          <a:p>
            <a:r>
              <a:rPr lang="en-US" sz="2400" u="sng" dirty="0">
                <a:latin typeface="Calibri" panose="020F0502020204030204" pitchFamily="34" charset="0"/>
                <a:ea typeface="Calibri" panose="020F0502020204030204" pitchFamily="34" charset="0"/>
                <a:cs typeface="Calibri" panose="020F0502020204030204" pitchFamily="34" charset="0"/>
              </a:rPr>
              <a:t>Detection Outliers if any and remove it </a:t>
            </a:r>
            <a:endParaRPr lang="en-IN" sz="2400" u="sng" dirty="0">
              <a:latin typeface="Calibri" panose="020F0502020204030204" pitchFamily="34" charset="0"/>
              <a:ea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BA0E17E8-EA8B-F574-A506-8475367361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7923" y="1771985"/>
            <a:ext cx="2225233" cy="777307"/>
          </a:xfrm>
          <a:prstGeom prst="rect">
            <a:avLst/>
          </a:prstGeom>
        </p:spPr>
      </p:pic>
      <p:cxnSp>
        <p:nvCxnSpPr>
          <p:cNvPr id="8" name="Straight Arrow Connector 7">
            <a:extLst>
              <a:ext uri="{FF2B5EF4-FFF2-40B4-BE49-F238E27FC236}">
                <a16:creationId xmlns:a16="http://schemas.microsoft.com/office/drawing/2014/main" id="{87D7EBB6-D25D-AA2A-D1A3-2ED7CDF1D002}"/>
              </a:ext>
            </a:extLst>
          </p:cNvPr>
          <p:cNvCxnSpPr>
            <a:stCxn id="4" idx="3"/>
          </p:cNvCxnSpPr>
          <p:nvPr/>
        </p:nvCxnSpPr>
        <p:spPr>
          <a:xfrm flipV="1">
            <a:off x="2933156" y="2160638"/>
            <a:ext cx="1216057"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C0BEB38F-8461-72FC-D517-399064CE53A7}"/>
              </a:ext>
            </a:extLst>
          </p:cNvPr>
          <p:cNvSpPr txBox="1"/>
          <p:nvPr/>
        </p:nvSpPr>
        <p:spPr>
          <a:xfrm>
            <a:off x="4109884" y="1975972"/>
            <a:ext cx="8082116" cy="830997"/>
          </a:xfrm>
          <a:prstGeom prst="rect">
            <a:avLst/>
          </a:prstGeom>
          <a:noFill/>
        </p:spPr>
        <p:txBody>
          <a:bodyPr wrap="square" rtlCol="0">
            <a:spAutoFit/>
          </a:bodyPr>
          <a:lstStyle/>
          <a:p>
            <a:r>
              <a:rPr lang="en-US" sz="2400" dirty="0">
                <a:latin typeface="Calibri" panose="020F0502020204030204" pitchFamily="34" charset="0"/>
                <a:ea typeface="Calibri" panose="020F0502020204030204" pitchFamily="34" charset="0"/>
                <a:cs typeface="Calibri" panose="020F0502020204030204" pitchFamily="34" charset="0"/>
              </a:rPr>
              <a:t>We see that outliers are detected let’s remove it using IQR Method</a:t>
            </a:r>
            <a:endParaRPr lang="en-IN" sz="2400" dirty="0">
              <a:latin typeface="Calibri" panose="020F0502020204030204" pitchFamily="34" charset="0"/>
              <a:ea typeface="Calibri" panose="020F0502020204030204" pitchFamily="34" charset="0"/>
              <a:cs typeface="Calibri" panose="020F0502020204030204" pitchFamily="34" charset="0"/>
            </a:endParaRPr>
          </a:p>
        </p:txBody>
      </p:sp>
      <p:pic>
        <p:nvPicPr>
          <p:cNvPr id="11" name="Picture 10">
            <a:extLst>
              <a:ext uri="{FF2B5EF4-FFF2-40B4-BE49-F238E27FC236}">
                <a16:creationId xmlns:a16="http://schemas.microsoft.com/office/drawing/2014/main" id="{67FB4928-B5FF-B34A-B112-D410908DAF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2484" y="3564491"/>
            <a:ext cx="3467400" cy="845893"/>
          </a:xfrm>
          <a:prstGeom prst="rect">
            <a:avLst/>
          </a:prstGeom>
        </p:spPr>
      </p:pic>
      <p:cxnSp>
        <p:nvCxnSpPr>
          <p:cNvPr id="13" name="Straight Arrow Connector 12">
            <a:extLst>
              <a:ext uri="{FF2B5EF4-FFF2-40B4-BE49-F238E27FC236}">
                <a16:creationId xmlns:a16="http://schemas.microsoft.com/office/drawing/2014/main" id="{ED58BC74-A4B2-B951-A987-4C17F26496AC}"/>
              </a:ext>
            </a:extLst>
          </p:cNvPr>
          <p:cNvCxnSpPr>
            <a:stCxn id="11" idx="3"/>
          </p:cNvCxnSpPr>
          <p:nvPr/>
        </p:nvCxnSpPr>
        <p:spPr>
          <a:xfrm flipV="1">
            <a:off x="4109884" y="3987437"/>
            <a:ext cx="1061884"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39D595EE-A0C5-804E-2D07-4F6DA0E7A47A}"/>
              </a:ext>
            </a:extLst>
          </p:cNvPr>
          <p:cNvSpPr txBox="1"/>
          <p:nvPr/>
        </p:nvSpPr>
        <p:spPr>
          <a:xfrm>
            <a:off x="5171768" y="3756604"/>
            <a:ext cx="5799986" cy="461665"/>
          </a:xfrm>
          <a:prstGeom prst="rect">
            <a:avLst/>
          </a:prstGeom>
          <a:noFill/>
        </p:spPr>
        <p:txBody>
          <a:bodyPr wrap="none" rtlCol="0">
            <a:spAutoFit/>
          </a:bodyPr>
          <a:lstStyle/>
          <a:p>
            <a:r>
              <a:rPr lang="en-US" sz="2400" dirty="0">
                <a:latin typeface="Calibri" panose="020F0502020204030204" pitchFamily="34" charset="0"/>
                <a:ea typeface="Calibri" panose="020F0502020204030204" pitchFamily="34" charset="0"/>
                <a:cs typeface="Calibri" panose="020F0502020204030204" pitchFamily="34" charset="0"/>
              </a:rPr>
              <a:t>After applying </a:t>
            </a:r>
            <a:r>
              <a:rPr lang="en-US" sz="2400" dirty="0" err="1">
                <a:latin typeface="Calibri" panose="020F0502020204030204" pitchFamily="34" charset="0"/>
                <a:ea typeface="Calibri" panose="020F0502020204030204" pitchFamily="34" charset="0"/>
                <a:cs typeface="Calibri" panose="020F0502020204030204" pitchFamily="34" charset="0"/>
              </a:rPr>
              <a:t>Iqr</a:t>
            </a:r>
            <a:r>
              <a:rPr lang="en-US" sz="2400" dirty="0">
                <a:latin typeface="Calibri" panose="020F0502020204030204" pitchFamily="34" charset="0"/>
                <a:ea typeface="Calibri" panose="020F0502020204030204" pitchFamily="34" charset="0"/>
                <a:cs typeface="Calibri" panose="020F0502020204030204" pitchFamily="34" charset="0"/>
              </a:rPr>
              <a:t> range for outliers removal</a:t>
            </a:r>
            <a:endParaRPr lang="en-IN" sz="2400" dirty="0">
              <a:latin typeface="Calibri" panose="020F0502020204030204" pitchFamily="34" charset="0"/>
              <a:ea typeface="Calibri" panose="020F0502020204030204" pitchFamily="34" charset="0"/>
              <a:cs typeface="Calibri" panose="020F0502020204030204" pitchFamily="34" charset="0"/>
            </a:endParaRPr>
          </a:p>
        </p:txBody>
      </p:sp>
      <p:pic>
        <p:nvPicPr>
          <p:cNvPr id="16" name="Picture 15">
            <a:extLst>
              <a:ext uri="{FF2B5EF4-FFF2-40B4-BE49-F238E27FC236}">
                <a16:creationId xmlns:a16="http://schemas.microsoft.com/office/drawing/2014/main" id="{378C4032-BF59-3ADA-A255-C4E3A87E36D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6510" y="4527770"/>
            <a:ext cx="4595258" cy="2126164"/>
          </a:xfrm>
          <a:prstGeom prst="rect">
            <a:avLst/>
          </a:prstGeom>
        </p:spPr>
      </p:pic>
      <p:cxnSp>
        <p:nvCxnSpPr>
          <p:cNvPr id="18" name="Straight Arrow Connector 17">
            <a:extLst>
              <a:ext uri="{FF2B5EF4-FFF2-40B4-BE49-F238E27FC236}">
                <a16:creationId xmlns:a16="http://schemas.microsoft.com/office/drawing/2014/main" id="{C1B04537-6F04-DB4E-3F5F-DAF3F33C7683}"/>
              </a:ext>
            </a:extLst>
          </p:cNvPr>
          <p:cNvCxnSpPr/>
          <p:nvPr/>
        </p:nvCxnSpPr>
        <p:spPr>
          <a:xfrm>
            <a:off x="4837471" y="4778477"/>
            <a:ext cx="134701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54988A11-E450-1DEE-D761-2F61C970F808}"/>
              </a:ext>
            </a:extLst>
          </p:cNvPr>
          <p:cNvSpPr txBox="1"/>
          <p:nvPr/>
        </p:nvSpPr>
        <p:spPr>
          <a:xfrm>
            <a:off x="6184490" y="4593811"/>
            <a:ext cx="6009081" cy="461665"/>
          </a:xfrm>
          <a:prstGeom prst="rect">
            <a:avLst/>
          </a:prstGeom>
          <a:noFill/>
        </p:spPr>
        <p:txBody>
          <a:bodyPr wrap="none" rtlCol="0">
            <a:spAutoFit/>
          </a:bodyPr>
          <a:lstStyle/>
          <a:p>
            <a:r>
              <a:rPr lang="en-US" sz="2400" dirty="0">
                <a:latin typeface="Calibri" panose="020F0502020204030204" pitchFamily="34" charset="0"/>
                <a:ea typeface="Calibri" panose="020F0502020204030204" pitchFamily="34" charset="0"/>
                <a:cs typeface="Calibri" panose="020F0502020204030204" pitchFamily="34" charset="0"/>
              </a:rPr>
              <a:t>Dropping column we don’t need in our dataset</a:t>
            </a:r>
            <a:endParaRPr lang="en-IN" sz="2400" dirty="0">
              <a:latin typeface="Calibri" panose="020F0502020204030204" pitchFamily="34" charset="0"/>
              <a:ea typeface="Calibri" panose="020F0502020204030204" pitchFamily="34" charset="0"/>
              <a:cs typeface="Calibri" panose="020F0502020204030204" pitchFamily="34" charset="0"/>
            </a:endParaRPr>
          </a:p>
        </p:txBody>
      </p:sp>
      <p:cxnSp>
        <p:nvCxnSpPr>
          <p:cNvPr id="21" name="Straight Arrow Connector 20">
            <a:extLst>
              <a:ext uri="{FF2B5EF4-FFF2-40B4-BE49-F238E27FC236}">
                <a16:creationId xmlns:a16="http://schemas.microsoft.com/office/drawing/2014/main" id="{5CE09424-EAFF-09E7-5469-FF0EF7EB573A}"/>
              </a:ext>
            </a:extLst>
          </p:cNvPr>
          <p:cNvCxnSpPr/>
          <p:nvPr/>
        </p:nvCxnSpPr>
        <p:spPr>
          <a:xfrm>
            <a:off x="4955458" y="5437239"/>
            <a:ext cx="114054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99C0B4B1-A677-73C8-93DC-0FD89455D627}"/>
              </a:ext>
            </a:extLst>
          </p:cNvPr>
          <p:cNvSpPr txBox="1"/>
          <p:nvPr/>
        </p:nvSpPr>
        <p:spPr>
          <a:xfrm>
            <a:off x="5968181" y="5129187"/>
            <a:ext cx="6140784" cy="461665"/>
          </a:xfrm>
          <a:prstGeom prst="rect">
            <a:avLst/>
          </a:prstGeom>
          <a:noFill/>
        </p:spPr>
        <p:txBody>
          <a:bodyPr wrap="none" rtlCol="0">
            <a:spAutoFit/>
          </a:bodyPr>
          <a:lstStyle/>
          <a:p>
            <a:r>
              <a:rPr lang="en-US" sz="2400" dirty="0">
                <a:latin typeface="Calibri" panose="020F0502020204030204" pitchFamily="34" charset="0"/>
                <a:ea typeface="Calibri" panose="020F0502020204030204" pitchFamily="34" charset="0"/>
                <a:cs typeface="Calibri" panose="020F0502020204030204" pitchFamily="34" charset="0"/>
              </a:rPr>
              <a:t>Confirming whether columns are deleted or not</a:t>
            </a:r>
            <a:endParaRPr lang="en-IN" sz="2400" dirty="0">
              <a:latin typeface="Calibri" panose="020F0502020204030204" pitchFamily="34" charset="0"/>
              <a:ea typeface="Calibri" panose="020F0502020204030204" pitchFamily="34" charset="0"/>
              <a:cs typeface="Calibri" panose="020F0502020204030204" pitchFamily="34" charset="0"/>
            </a:endParaRPr>
          </a:p>
        </p:txBody>
      </p:sp>
      <p:sp>
        <p:nvSpPr>
          <p:cNvPr id="23" name="TextBox 22">
            <a:extLst>
              <a:ext uri="{FF2B5EF4-FFF2-40B4-BE49-F238E27FC236}">
                <a16:creationId xmlns:a16="http://schemas.microsoft.com/office/drawing/2014/main" id="{F30FD1C5-01F3-131E-76AC-C0BA3616373F}"/>
              </a:ext>
            </a:extLst>
          </p:cNvPr>
          <p:cNvSpPr txBox="1"/>
          <p:nvPr/>
        </p:nvSpPr>
        <p:spPr>
          <a:xfrm>
            <a:off x="5304201" y="5593222"/>
            <a:ext cx="6532757" cy="1200329"/>
          </a:xfrm>
          <a:prstGeom prst="rect">
            <a:avLst/>
          </a:prstGeom>
          <a:noFill/>
        </p:spPr>
        <p:txBody>
          <a:bodyPr wrap="square" rtlCol="0">
            <a:spAutoFit/>
          </a:bodyPr>
          <a:lstStyle/>
          <a:p>
            <a:r>
              <a:rPr lang="en-US" sz="2400" dirty="0">
                <a:latin typeface="Calibri" panose="020F0502020204030204" pitchFamily="34" charset="0"/>
                <a:ea typeface="Calibri" panose="020F0502020204030204" pitchFamily="34" charset="0"/>
                <a:cs typeface="Calibri" panose="020F0502020204030204" pitchFamily="34" charset="0"/>
              </a:rPr>
              <a:t>**After removing all Outliers and columns we don’t need further. Now our dataset is Clean and we are good to move further**.</a:t>
            </a:r>
            <a:endParaRPr lang="en-IN" sz="2400" dirty="0">
              <a:latin typeface="Calibri" panose="020F0502020204030204" pitchFamily="34" charset="0"/>
              <a:ea typeface="Calibri" panose="020F0502020204030204" pitchFamily="34" charset="0"/>
              <a:cs typeface="Calibri" panose="020F0502020204030204" pitchFamily="34" charset="0"/>
            </a:endParaRPr>
          </a:p>
        </p:txBody>
      </p:sp>
      <p:pic>
        <p:nvPicPr>
          <p:cNvPr id="3" name="Picture 2">
            <a:extLst>
              <a:ext uri="{FF2B5EF4-FFF2-40B4-BE49-F238E27FC236}">
                <a16:creationId xmlns:a16="http://schemas.microsoft.com/office/drawing/2014/main" id="{AF9D781B-7453-4BCA-5050-4D2BDE8A5149}"/>
              </a:ext>
            </a:extLst>
          </p:cNvPr>
          <p:cNvPicPr>
            <a:picLocks noChangeAspect="1"/>
          </p:cNvPicPr>
          <p:nvPr/>
        </p:nvPicPr>
        <p:blipFill>
          <a:blip r:embed="rId5"/>
          <a:stretch>
            <a:fillRect/>
          </a:stretch>
        </p:blipFill>
        <p:spPr>
          <a:xfrm>
            <a:off x="10492593" y="0"/>
            <a:ext cx="1699407" cy="541067"/>
          </a:xfrm>
          <a:prstGeom prst="rect">
            <a:avLst/>
          </a:prstGeom>
        </p:spPr>
      </p:pic>
    </p:spTree>
    <p:extLst>
      <p:ext uri="{BB962C8B-B14F-4D97-AF65-F5344CB8AC3E}">
        <p14:creationId xmlns:p14="http://schemas.microsoft.com/office/powerpoint/2010/main" val="55994834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69DE158-533E-C2FA-20A5-36DCBC4BA3C4}"/>
              </a:ext>
            </a:extLst>
          </p:cNvPr>
          <p:cNvSpPr txBox="1"/>
          <p:nvPr/>
        </p:nvSpPr>
        <p:spPr>
          <a:xfrm>
            <a:off x="3908549" y="196645"/>
            <a:ext cx="2348143" cy="584775"/>
          </a:xfrm>
          <a:prstGeom prst="rect">
            <a:avLst/>
          </a:prstGeom>
          <a:noFill/>
        </p:spPr>
        <p:txBody>
          <a:bodyPr wrap="none" rtlCol="0">
            <a:spAutoFit/>
          </a:bodyPr>
          <a:lstStyle/>
          <a:p>
            <a:pPr marL="457200" indent="-457200" algn="ctr">
              <a:buFont typeface="Wingdings" panose="05000000000000000000" pitchFamily="2" charset="2"/>
              <a:buChar char="ü"/>
            </a:pPr>
            <a:r>
              <a:rPr lang="en-US" sz="3200" dirty="0">
                <a:latin typeface="Calibri" panose="020F0502020204030204" pitchFamily="34" charset="0"/>
                <a:ea typeface="Calibri" panose="020F0502020204030204" pitchFamily="34" charset="0"/>
                <a:cs typeface="Calibri" panose="020F0502020204030204" pitchFamily="34" charset="0"/>
              </a:rPr>
              <a:t>Prediction</a:t>
            </a:r>
            <a:endParaRPr lang="en-IN" sz="3200" dirty="0">
              <a:latin typeface="Calibri" panose="020F0502020204030204" pitchFamily="34" charset="0"/>
              <a:ea typeface="Calibri" panose="020F0502020204030204" pitchFamily="34" charset="0"/>
              <a:cs typeface="Calibri" panose="020F0502020204030204" pitchFamily="34" charset="0"/>
            </a:endParaRPr>
          </a:p>
        </p:txBody>
      </p:sp>
      <p:sp>
        <p:nvSpPr>
          <p:cNvPr id="3" name="TextBox 2">
            <a:extLst>
              <a:ext uri="{FF2B5EF4-FFF2-40B4-BE49-F238E27FC236}">
                <a16:creationId xmlns:a16="http://schemas.microsoft.com/office/drawing/2014/main" id="{29234326-CBF5-E071-4DBB-63E5E35EFE5E}"/>
              </a:ext>
            </a:extLst>
          </p:cNvPr>
          <p:cNvSpPr txBox="1"/>
          <p:nvPr/>
        </p:nvSpPr>
        <p:spPr>
          <a:xfrm>
            <a:off x="255639" y="1022555"/>
            <a:ext cx="6306598" cy="461665"/>
          </a:xfrm>
          <a:prstGeom prst="rect">
            <a:avLst/>
          </a:prstGeom>
          <a:noFill/>
        </p:spPr>
        <p:txBody>
          <a:bodyPr wrap="none" rtlCol="0">
            <a:spAutoFit/>
          </a:bodyPr>
          <a:lstStyle/>
          <a:p>
            <a:r>
              <a:rPr lang="en-US" sz="2400" dirty="0">
                <a:latin typeface="Calibri" panose="020F0502020204030204" pitchFamily="34" charset="0"/>
                <a:ea typeface="Calibri" panose="020F0502020204030204" pitchFamily="34" charset="0"/>
                <a:cs typeface="Calibri" panose="020F0502020204030204" pitchFamily="34" charset="0"/>
              </a:rPr>
              <a:t>1.Prediction using SVC(Support Vector Machines)</a:t>
            </a:r>
            <a:endParaRPr lang="en-IN" sz="2400" dirty="0">
              <a:latin typeface="Calibri" panose="020F0502020204030204" pitchFamily="34" charset="0"/>
              <a:ea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43B419A4-FF94-6904-30D6-1ECF85C83A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3292" y="2123309"/>
            <a:ext cx="4384812" cy="3362510"/>
          </a:xfrm>
          <a:prstGeom prst="rect">
            <a:avLst/>
          </a:prstGeom>
        </p:spPr>
      </p:pic>
      <p:pic>
        <p:nvPicPr>
          <p:cNvPr id="7" name="Picture 6">
            <a:extLst>
              <a:ext uri="{FF2B5EF4-FFF2-40B4-BE49-F238E27FC236}">
                <a16:creationId xmlns:a16="http://schemas.microsoft.com/office/drawing/2014/main" id="{18FEA818-426E-6107-BC8D-0EBE776774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2048002"/>
            <a:ext cx="4686706" cy="3513124"/>
          </a:xfrm>
          <a:prstGeom prst="rect">
            <a:avLst/>
          </a:prstGeom>
        </p:spPr>
      </p:pic>
      <p:pic>
        <p:nvPicPr>
          <p:cNvPr id="4" name="Picture 3">
            <a:extLst>
              <a:ext uri="{FF2B5EF4-FFF2-40B4-BE49-F238E27FC236}">
                <a16:creationId xmlns:a16="http://schemas.microsoft.com/office/drawing/2014/main" id="{7C4BF539-C974-D428-5C12-132CF79F9589}"/>
              </a:ext>
            </a:extLst>
          </p:cNvPr>
          <p:cNvPicPr>
            <a:picLocks noChangeAspect="1"/>
          </p:cNvPicPr>
          <p:nvPr/>
        </p:nvPicPr>
        <p:blipFill>
          <a:blip r:embed="rId4"/>
          <a:stretch>
            <a:fillRect/>
          </a:stretch>
        </p:blipFill>
        <p:spPr>
          <a:xfrm>
            <a:off x="10492593" y="0"/>
            <a:ext cx="1699407" cy="541067"/>
          </a:xfrm>
          <a:prstGeom prst="rect">
            <a:avLst/>
          </a:prstGeom>
        </p:spPr>
      </p:pic>
    </p:spTree>
    <p:extLst>
      <p:ext uri="{BB962C8B-B14F-4D97-AF65-F5344CB8AC3E}">
        <p14:creationId xmlns:p14="http://schemas.microsoft.com/office/powerpoint/2010/main" val="211630269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FA81AC9-7F8F-2301-7105-14516DDB65D0}"/>
              </a:ext>
            </a:extLst>
          </p:cNvPr>
          <p:cNvSpPr txBox="1"/>
          <p:nvPr/>
        </p:nvSpPr>
        <p:spPr>
          <a:xfrm>
            <a:off x="255639" y="1032387"/>
            <a:ext cx="3246338" cy="461665"/>
          </a:xfrm>
          <a:prstGeom prst="rect">
            <a:avLst/>
          </a:prstGeom>
          <a:noFill/>
        </p:spPr>
        <p:txBody>
          <a:bodyPr wrap="none" rtlCol="0">
            <a:spAutoFit/>
          </a:bodyPr>
          <a:lstStyle/>
          <a:p>
            <a:r>
              <a:rPr lang="en-US" sz="2400" u="sng" dirty="0">
                <a:latin typeface="Calibri" panose="020F0502020204030204" pitchFamily="34" charset="0"/>
                <a:ea typeface="Calibri" panose="020F0502020204030204" pitchFamily="34" charset="0"/>
                <a:cs typeface="Calibri" panose="020F0502020204030204" pitchFamily="34" charset="0"/>
              </a:rPr>
              <a:t>2.Logistic Regression(LR)</a:t>
            </a:r>
            <a:endParaRPr lang="en-IN" sz="2400" u="sng" dirty="0">
              <a:latin typeface="Calibri" panose="020F0502020204030204" pitchFamily="34" charset="0"/>
              <a:ea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778EC958-4009-132A-73F8-5E79749F66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5639" y="2489554"/>
            <a:ext cx="4847378" cy="3242652"/>
          </a:xfrm>
          <a:prstGeom prst="rect">
            <a:avLst/>
          </a:prstGeom>
        </p:spPr>
      </p:pic>
      <p:pic>
        <p:nvPicPr>
          <p:cNvPr id="6" name="Picture 5">
            <a:extLst>
              <a:ext uri="{FF2B5EF4-FFF2-40B4-BE49-F238E27FC236}">
                <a16:creationId xmlns:a16="http://schemas.microsoft.com/office/drawing/2014/main" id="{5CB31FD9-F7AC-C24A-C1AD-B9185EAFD7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00430" y="2234323"/>
            <a:ext cx="4831499" cy="3497883"/>
          </a:xfrm>
          <a:prstGeom prst="rect">
            <a:avLst/>
          </a:prstGeom>
        </p:spPr>
      </p:pic>
      <p:pic>
        <p:nvPicPr>
          <p:cNvPr id="3" name="Picture 2">
            <a:extLst>
              <a:ext uri="{FF2B5EF4-FFF2-40B4-BE49-F238E27FC236}">
                <a16:creationId xmlns:a16="http://schemas.microsoft.com/office/drawing/2014/main" id="{A7DE87BE-2776-305A-4DD9-014476959DB9}"/>
              </a:ext>
            </a:extLst>
          </p:cNvPr>
          <p:cNvPicPr>
            <a:picLocks noChangeAspect="1"/>
          </p:cNvPicPr>
          <p:nvPr/>
        </p:nvPicPr>
        <p:blipFill>
          <a:blip r:embed="rId4"/>
          <a:stretch>
            <a:fillRect/>
          </a:stretch>
        </p:blipFill>
        <p:spPr>
          <a:xfrm>
            <a:off x="10492593" y="0"/>
            <a:ext cx="1699407" cy="541067"/>
          </a:xfrm>
          <a:prstGeom prst="rect">
            <a:avLst/>
          </a:prstGeom>
        </p:spPr>
      </p:pic>
    </p:spTree>
    <p:extLst>
      <p:ext uri="{BB962C8B-B14F-4D97-AF65-F5344CB8AC3E}">
        <p14:creationId xmlns:p14="http://schemas.microsoft.com/office/powerpoint/2010/main" val="196210099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77F1C83-5F96-D5CB-F194-1FFCE2F5CE4A}"/>
              </a:ext>
            </a:extLst>
          </p:cNvPr>
          <p:cNvSpPr txBox="1"/>
          <p:nvPr/>
        </p:nvSpPr>
        <p:spPr>
          <a:xfrm>
            <a:off x="226141" y="943897"/>
            <a:ext cx="3274551" cy="461665"/>
          </a:xfrm>
          <a:prstGeom prst="rect">
            <a:avLst/>
          </a:prstGeom>
          <a:noFill/>
        </p:spPr>
        <p:txBody>
          <a:bodyPr wrap="none" rtlCol="0">
            <a:spAutoFit/>
          </a:bodyPr>
          <a:lstStyle/>
          <a:p>
            <a:r>
              <a:rPr lang="en-US" sz="2400" u="sng" dirty="0">
                <a:latin typeface="Calibri" panose="020F0502020204030204" pitchFamily="34" charset="0"/>
                <a:ea typeface="Calibri" panose="020F0502020204030204" pitchFamily="34" charset="0"/>
                <a:cs typeface="Calibri" panose="020F0502020204030204" pitchFamily="34" charset="0"/>
              </a:rPr>
              <a:t>3.Decision Tree Classifier</a:t>
            </a:r>
            <a:endParaRPr lang="en-IN" sz="2400" u="sng" dirty="0">
              <a:latin typeface="Calibri" panose="020F0502020204030204" pitchFamily="34" charset="0"/>
              <a:ea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91830067-7D35-5375-A33C-AA003D0ACB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465" y="2498534"/>
            <a:ext cx="4475035" cy="3098100"/>
          </a:xfrm>
          <a:prstGeom prst="rect">
            <a:avLst/>
          </a:prstGeom>
        </p:spPr>
      </p:pic>
      <p:pic>
        <p:nvPicPr>
          <p:cNvPr id="6" name="Picture 5">
            <a:extLst>
              <a:ext uri="{FF2B5EF4-FFF2-40B4-BE49-F238E27FC236}">
                <a16:creationId xmlns:a16="http://schemas.microsoft.com/office/drawing/2014/main" id="{3DBC8E1B-56C1-FF69-2B03-B0995DE9A6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48574" y="2155286"/>
            <a:ext cx="4473328" cy="3497883"/>
          </a:xfrm>
          <a:prstGeom prst="rect">
            <a:avLst/>
          </a:prstGeom>
        </p:spPr>
      </p:pic>
      <p:pic>
        <p:nvPicPr>
          <p:cNvPr id="3" name="Picture 2">
            <a:extLst>
              <a:ext uri="{FF2B5EF4-FFF2-40B4-BE49-F238E27FC236}">
                <a16:creationId xmlns:a16="http://schemas.microsoft.com/office/drawing/2014/main" id="{59073FD4-62D5-1FE9-2EAF-54C7B2F963C2}"/>
              </a:ext>
            </a:extLst>
          </p:cNvPr>
          <p:cNvPicPr>
            <a:picLocks noChangeAspect="1"/>
          </p:cNvPicPr>
          <p:nvPr/>
        </p:nvPicPr>
        <p:blipFill>
          <a:blip r:embed="rId4"/>
          <a:stretch>
            <a:fillRect/>
          </a:stretch>
        </p:blipFill>
        <p:spPr>
          <a:xfrm>
            <a:off x="10492593" y="0"/>
            <a:ext cx="1699407" cy="541067"/>
          </a:xfrm>
          <a:prstGeom prst="rect">
            <a:avLst/>
          </a:prstGeom>
        </p:spPr>
      </p:pic>
    </p:spTree>
    <p:extLst>
      <p:ext uri="{BB962C8B-B14F-4D97-AF65-F5344CB8AC3E}">
        <p14:creationId xmlns:p14="http://schemas.microsoft.com/office/powerpoint/2010/main" val="6120440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D0B822F-BD1F-1858-76CE-A2C610637FC0}"/>
              </a:ext>
            </a:extLst>
          </p:cNvPr>
          <p:cNvSpPr txBox="1"/>
          <p:nvPr/>
        </p:nvSpPr>
        <p:spPr>
          <a:xfrm>
            <a:off x="157316" y="314633"/>
            <a:ext cx="11012129" cy="7048083"/>
          </a:xfrm>
          <a:prstGeom prst="rect">
            <a:avLst/>
          </a:prstGeom>
          <a:noFill/>
        </p:spPr>
        <p:txBody>
          <a:bodyPr wrap="square" rtlCol="0">
            <a:spAutoFit/>
          </a:bodyPr>
          <a:lstStyle/>
          <a:p>
            <a:pPr marL="285750" indent="-285750" algn="ctr">
              <a:buFont typeface="Wingdings" panose="05000000000000000000" pitchFamily="2" charset="2"/>
              <a:buChar char="v"/>
            </a:pPr>
            <a:r>
              <a:rPr lang="en-US" sz="4400" dirty="0">
                <a:latin typeface="Calibri" panose="020F0502020204030204" pitchFamily="34" charset="0"/>
                <a:ea typeface="Calibri" panose="020F0502020204030204" pitchFamily="34" charset="0"/>
                <a:cs typeface="Calibri" panose="020F0502020204030204" pitchFamily="34" charset="0"/>
              </a:rPr>
              <a:t>AUTISM</a:t>
            </a:r>
          </a:p>
          <a:p>
            <a:endParaRPr lang="en-US" sz="2400" dirty="0">
              <a:latin typeface="Calibri" panose="020F0502020204030204" pitchFamily="34" charset="0"/>
              <a:ea typeface="Calibri" panose="020F0502020204030204" pitchFamily="34" charset="0"/>
              <a:cs typeface="Calibri" panose="020F0502020204030204" pitchFamily="34" charset="0"/>
            </a:endParaRPr>
          </a:p>
          <a:p>
            <a:r>
              <a:rPr lang="en-US" sz="2400" dirty="0">
                <a:latin typeface="Calibri" panose="020F0502020204030204" pitchFamily="34" charset="0"/>
                <a:ea typeface="Calibri" panose="020F0502020204030204" pitchFamily="34" charset="0"/>
                <a:cs typeface="Calibri" panose="020F0502020204030204" pitchFamily="34" charset="0"/>
              </a:rPr>
              <a:t>Autism Stands for Autism Spectrum Disorder(ASD).</a:t>
            </a:r>
          </a:p>
          <a:p>
            <a:pPr marL="342900" indent="-342900">
              <a:buFont typeface="Wingdings" panose="05000000000000000000" pitchFamily="2" charset="2"/>
              <a:buChar char="§"/>
            </a:pPr>
            <a:endParaRPr lang="en-US" sz="2400" dirty="0">
              <a:latin typeface="Calibri" panose="020F0502020204030204" pitchFamily="34" charset="0"/>
              <a:ea typeface="Calibri" panose="020F0502020204030204" pitchFamily="34" charset="0"/>
              <a:cs typeface="Calibri" panose="020F0502020204030204" pitchFamily="34" charset="0"/>
            </a:endParaRPr>
          </a:p>
          <a:p>
            <a:pPr marL="342900" indent="-342900">
              <a:buFont typeface="Wingdings" panose="05000000000000000000" pitchFamily="2" charset="2"/>
              <a:buChar char="§"/>
            </a:pPr>
            <a:r>
              <a:rPr lang="en-US" sz="2400" dirty="0">
                <a:latin typeface="Calibri" panose="020F0502020204030204" pitchFamily="34" charset="0"/>
                <a:ea typeface="Calibri" panose="020F0502020204030204" pitchFamily="34" charset="0"/>
                <a:cs typeface="Calibri" panose="020F0502020204030204" pitchFamily="34" charset="0"/>
              </a:rPr>
              <a:t>It is a neurological and developmental disorder that affects how people interacts with others, communicate, learn and behave.</a:t>
            </a:r>
          </a:p>
          <a:p>
            <a:pPr marL="342900" indent="-342900">
              <a:buFont typeface="Wingdings" panose="05000000000000000000" pitchFamily="2" charset="2"/>
              <a:buChar char="§"/>
            </a:pPr>
            <a:endParaRPr lang="en-US" sz="2400" dirty="0">
              <a:latin typeface="Calibri" panose="020F0502020204030204" pitchFamily="34" charset="0"/>
              <a:ea typeface="Calibri" panose="020F0502020204030204" pitchFamily="34" charset="0"/>
              <a:cs typeface="Calibri" panose="020F0502020204030204" pitchFamily="34" charset="0"/>
            </a:endParaRPr>
          </a:p>
          <a:p>
            <a:pPr marL="342900" indent="-342900">
              <a:buFont typeface="Wingdings" panose="05000000000000000000" pitchFamily="2" charset="2"/>
              <a:buChar char="§"/>
            </a:pPr>
            <a:r>
              <a:rPr lang="en-US" sz="2400" dirty="0">
                <a:latin typeface="Calibri" panose="020F0502020204030204" pitchFamily="34" charset="0"/>
                <a:ea typeface="Calibri" panose="020F0502020204030204" pitchFamily="34" charset="0"/>
                <a:cs typeface="Calibri" panose="020F0502020204030204" pitchFamily="34" charset="0"/>
              </a:rPr>
              <a:t>It is described as “developmental disorder "because symptoms generally appears in first 2 years of life.</a:t>
            </a:r>
          </a:p>
          <a:p>
            <a:pPr marL="342900" indent="-342900">
              <a:buFont typeface="Wingdings" panose="05000000000000000000" pitchFamily="2" charset="2"/>
              <a:buChar char="§"/>
            </a:pPr>
            <a:endParaRPr lang="en-US" sz="2400" dirty="0">
              <a:latin typeface="Calibri" panose="020F0502020204030204" pitchFamily="34" charset="0"/>
              <a:ea typeface="Calibri" panose="020F0502020204030204" pitchFamily="34" charset="0"/>
              <a:cs typeface="Calibri" panose="020F0502020204030204" pitchFamily="34" charset="0"/>
            </a:endParaRPr>
          </a:p>
          <a:p>
            <a:pPr marL="342900" indent="-342900">
              <a:buFont typeface="Wingdings" panose="05000000000000000000" pitchFamily="2" charset="2"/>
              <a:buChar char="§"/>
            </a:pPr>
            <a:r>
              <a:rPr lang="en-US" sz="2400" dirty="0">
                <a:latin typeface="Calibri" panose="020F0502020204030204" pitchFamily="34" charset="0"/>
                <a:ea typeface="Calibri" panose="020F0502020204030204" pitchFamily="34" charset="0"/>
                <a:cs typeface="Calibri" panose="020F0502020204030204" pitchFamily="34" charset="0"/>
              </a:rPr>
              <a:t>Various Symptoms of Autism are:</a:t>
            </a:r>
          </a:p>
          <a:p>
            <a:pPr marL="457200" indent="-457200">
              <a:buFont typeface="+mj-lt"/>
              <a:buAutoNum type="alphaLcPeriod"/>
            </a:pPr>
            <a:r>
              <a:rPr lang="en-US" sz="2400" dirty="0">
                <a:latin typeface="Calibri" panose="020F0502020204030204" pitchFamily="34" charset="0"/>
                <a:ea typeface="Calibri" panose="020F0502020204030204" pitchFamily="34" charset="0"/>
                <a:cs typeface="Calibri" panose="020F0502020204030204" pitchFamily="34" charset="0"/>
              </a:rPr>
              <a:t>Decreased sharing of interests with others.</a:t>
            </a:r>
          </a:p>
          <a:p>
            <a:pPr marL="457200" indent="-457200">
              <a:buFont typeface="+mj-lt"/>
              <a:buAutoNum type="alphaLcPeriod"/>
            </a:pPr>
            <a:r>
              <a:rPr lang="en-US" sz="2400" dirty="0">
                <a:latin typeface="Calibri" panose="020F0502020204030204" pitchFamily="34" charset="0"/>
                <a:ea typeface="Calibri" panose="020F0502020204030204" pitchFamily="34" charset="0"/>
                <a:cs typeface="Calibri" panose="020F0502020204030204" pitchFamily="34" charset="0"/>
              </a:rPr>
              <a:t>Difficulty appreciating their own and other’s emotion</a:t>
            </a:r>
          </a:p>
          <a:p>
            <a:pPr marL="457200" indent="-457200">
              <a:buFont typeface="+mj-lt"/>
              <a:buAutoNum type="alphaLcPeriod"/>
            </a:pPr>
            <a:r>
              <a:rPr lang="en-US" sz="2400" dirty="0">
                <a:latin typeface="Calibri" panose="020F0502020204030204" pitchFamily="34" charset="0"/>
                <a:ea typeface="Calibri" panose="020F0502020204030204" pitchFamily="34" charset="0"/>
                <a:cs typeface="Calibri" panose="020F0502020204030204" pitchFamily="34" charset="0"/>
              </a:rPr>
              <a:t>Aversion to maintain eye contacts.</a:t>
            </a:r>
          </a:p>
          <a:p>
            <a:pPr marL="457200" indent="-457200">
              <a:buFont typeface="+mj-lt"/>
              <a:buAutoNum type="alphaLcPeriod"/>
            </a:pPr>
            <a:r>
              <a:rPr lang="en-US" sz="2400" dirty="0">
                <a:latin typeface="Calibri" panose="020F0502020204030204" pitchFamily="34" charset="0"/>
                <a:ea typeface="Calibri" panose="020F0502020204030204" pitchFamily="34" charset="0"/>
                <a:cs typeface="Calibri" panose="020F0502020204030204" pitchFamily="34" charset="0"/>
              </a:rPr>
              <a:t>Stilted or Scripted Speech</a:t>
            </a:r>
          </a:p>
          <a:p>
            <a:pPr marL="342900" indent="-342900">
              <a:buFont typeface="Wingdings" panose="05000000000000000000" pitchFamily="2" charset="2"/>
              <a:buChar char="§"/>
            </a:pPr>
            <a:endParaRPr lang="en-US" sz="2400" dirty="0">
              <a:latin typeface="Calibri" panose="020F0502020204030204" pitchFamily="34" charset="0"/>
              <a:ea typeface="Calibri" panose="020F0502020204030204" pitchFamily="34" charset="0"/>
              <a:cs typeface="Calibri" panose="020F0502020204030204" pitchFamily="34" charset="0"/>
            </a:endParaRPr>
          </a:p>
          <a:p>
            <a:pPr marL="342900" indent="-342900">
              <a:buFont typeface="Wingdings" panose="05000000000000000000" pitchFamily="2" charset="2"/>
              <a:buChar char="§"/>
            </a:pPr>
            <a:endParaRPr lang="en-US" sz="2400" dirty="0">
              <a:latin typeface="Calibri" panose="020F0502020204030204" pitchFamily="34" charset="0"/>
              <a:ea typeface="Calibri" panose="020F0502020204030204" pitchFamily="34" charset="0"/>
              <a:cs typeface="Calibri" panose="020F0502020204030204" pitchFamily="34" charset="0"/>
            </a:endParaRPr>
          </a:p>
          <a:p>
            <a:endParaRPr lang="en-IN" sz="2400" dirty="0">
              <a:latin typeface="Calibri" panose="020F0502020204030204" pitchFamily="34" charset="0"/>
              <a:ea typeface="Calibri" panose="020F0502020204030204" pitchFamily="34" charset="0"/>
              <a:cs typeface="Calibri" panose="020F0502020204030204" pitchFamily="34" charset="0"/>
            </a:endParaRPr>
          </a:p>
        </p:txBody>
      </p:sp>
      <p:pic>
        <p:nvPicPr>
          <p:cNvPr id="3" name="Picture 2">
            <a:extLst>
              <a:ext uri="{FF2B5EF4-FFF2-40B4-BE49-F238E27FC236}">
                <a16:creationId xmlns:a16="http://schemas.microsoft.com/office/drawing/2014/main" id="{67EBD42B-5B78-562C-3D7F-FC4A19B24F6F}"/>
              </a:ext>
            </a:extLst>
          </p:cNvPr>
          <p:cNvPicPr>
            <a:picLocks noChangeAspect="1"/>
          </p:cNvPicPr>
          <p:nvPr/>
        </p:nvPicPr>
        <p:blipFill>
          <a:blip r:embed="rId2"/>
          <a:stretch>
            <a:fillRect/>
          </a:stretch>
        </p:blipFill>
        <p:spPr>
          <a:xfrm>
            <a:off x="10492593" y="0"/>
            <a:ext cx="1699407" cy="541067"/>
          </a:xfrm>
          <a:prstGeom prst="rect">
            <a:avLst/>
          </a:prstGeom>
        </p:spPr>
      </p:pic>
    </p:spTree>
    <p:extLst>
      <p:ext uri="{BB962C8B-B14F-4D97-AF65-F5344CB8AC3E}">
        <p14:creationId xmlns:p14="http://schemas.microsoft.com/office/powerpoint/2010/main" val="378640144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3155648-18B2-3B85-CBB8-9CA987B03DD9}"/>
              </a:ext>
            </a:extLst>
          </p:cNvPr>
          <p:cNvSpPr txBox="1"/>
          <p:nvPr/>
        </p:nvSpPr>
        <p:spPr>
          <a:xfrm>
            <a:off x="4601496" y="206477"/>
            <a:ext cx="1702133" cy="584775"/>
          </a:xfrm>
          <a:prstGeom prst="rect">
            <a:avLst/>
          </a:prstGeom>
          <a:noFill/>
        </p:spPr>
        <p:txBody>
          <a:bodyPr wrap="none" rtlCol="0">
            <a:spAutoFit/>
          </a:bodyPr>
          <a:lstStyle/>
          <a:p>
            <a:pPr marL="457200" indent="-457200">
              <a:buFont typeface="Wingdings" panose="05000000000000000000" pitchFamily="2" charset="2"/>
              <a:buChar char="v"/>
            </a:pPr>
            <a:r>
              <a:rPr lang="en-US" sz="3200" dirty="0">
                <a:latin typeface="Calibri" panose="020F0502020204030204" pitchFamily="34" charset="0"/>
                <a:ea typeface="Calibri" panose="020F0502020204030204" pitchFamily="34" charset="0"/>
                <a:cs typeface="Calibri" panose="020F0502020204030204" pitchFamily="34" charset="0"/>
              </a:rPr>
              <a:t>Stroke</a:t>
            </a:r>
            <a:endParaRPr lang="en-IN" sz="3200" dirty="0">
              <a:latin typeface="Calibri" panose="020F0502020204030204" pitchFamily="34" charset="0"/>
              <a:ea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997858DB-67B1-FB60-DB85-4D0A6AF7D727}"/>
              </a:ext>
            </a:extLst>
          </p:cNvPr>
          <p:cNvSpPr txBox="1"/>
          <p:nvPr/>
        </p:nvSpPr>
        <p:spPr>
          <a:xfrm>
            <a:off x="0" y="1204207"/>
            <a:ext cx="12192000" cy="1938992"/>
          </a:xfrm>
          <a:prstGeom prst="rect">
            <a:avLst/>
          </a:prstGeom>
          <a:noFill/>
        </p:spPr>
        <p:txBody>
          <a:bodyPr wrap="square" rtlCol="0">
            <a:spAutoFit/>
          </a:bodyPr>
          <a:lstStyle/>
          <a:p>
            <a:pPr marL="342900" indent="-342900">
              <a:buFont typeface="Wingdings" panose="05000000000000000000" pitchFamily="2" charset="2"/>
              <a:buChar char="§"/>
            </a:pPr>
            <a:r>
              <a:rPr lang="en-US" sz="2400" dirty="0">
                <a:latin typeface="Calibri" panose="020F0502020204030204" pitchFamily="34" charset="0"/>
                <a:ea typeface="Calibri" panose="020F0502020204030204" pitchFamily="34" charset="0"/>
                <a:cs typeface="Calibri" panose="020F0502020204030204" pitchFamily="34" charset="0"/>
              </a:rPr>
              <a:t>According to the world Health organization(WHO),stroke is the second leading cause of death worldwide, Accounting for approximately 11% of all deaths. This dataset is used to predict the likelihood of a patient Experiencing a stroke based on input parameters such as gender,age,various medical conditions, and Smoking status. Each row in the dataset represents information about an individual patient’s condition</a:t>
            </a:r>
            <a:endParaRPr lang="en-IN" sz="2400" dirty="0">
              <a:latin typeface="Calibri" panose="020F0502020204030204" pitchFamily="34" charset="0"/>
              <a:ea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304B83C6-5B10-F529-1E33-B400C973E945}"/>
              </a:ext>
            </a:extLst>
          </p:cNvPr>
          <p:cNvSpPr txBox="1"/>
          <p:nvPr/>
        </p:nvSpPr>
        <p:spPr>
          <a:xfrm>
            <a:off x="462117" y="3893115"/>
            <a:ext cx="9331914" cy="1938992"/>
          </a:xfrm>
          <a:prstGeom prst="rect">
            <a:avLst/>
          </a:prstGeom>
          <a:noFill/>
        </p:spPr>
        <p:txBody>
          <a:bodyPr wrap="none" rtlCol="0">
            <a:spAutoFit/>
          </a:bodyPr>
          <a:lstStyle/>
          <a:p>
            <a:pPr marL="342900" indent="-342900">
              <a:buFont typeface="Wingdings" panose="05000000000000000000" pitchFamily="2" charset="2"/>
              <a:buChar char="§"/>
            </a:pPr>
            <a:r>
              <a:rPr lang="en-US" sz="2400" dirty="0">
                <a:latin typeface="Calibri" panose="020F0502020204030204" pitchFamily="34" charset="0"/>
                <a:ea typeface="Calibri" panose="020F0502020204030204" pitchFamily="34" charset="0"/>
                <a:cs typeface="Calibri" panose="020F0502020204030204" pitchFamily="34" charset="0"/>
              </a:rPr>
              <a:t>Symptoms of Stroke are:</a:t>
            </a:r>
          </a:p>
          <a:p>
            <a:pPr marL="457200" indent="-457200">
              <a:buFont typeface="+mj-lt"/>
              <a:buAutoNum type="alphaLcParenR"/>
            </a:pPr>
            <a:r>
              <a:rPr lang="en-US" sz="2400" dirty="0">
                <a:latin typeface="Calibri" panose="020F0502020204030204" pitchFamily="34" charset="0"/>
                <a:ea typeface="Calibri" panose="020F0502020204030204" pitchFamily="34" charset="0"/>
                <a:cs typeface="Calibri" panose="020F0502020204030204" pitchFamily="34" charset="0"/>
              </a:rPr>
              <a:t>Sudden confusion, trouble speaking or trouble understanding speech.</a:t>
            </a:r>
          </a:p>
          <a:p>
            <a:pPr marL="457200" indent="-457200">
              <a:buFont typeface="+mj-lt"/>
              <a:buAutoNum type="alphaLcParenR"/>
            </a:pPr>
            <a:r>
              <a:rPr lang="en-US" sz="2400" dirty="0">
                <a:latin typeface="Calibri" panose="020F0502020204030204" pitchFamily="34" charset="0"/>
                <a:ea typeface="Calibri" panose="020F0502020204030204" pitchFamily="34" charset="0"/>
                <a:cs typeface="Calibri" panose="020F0502020204030204" pitchFamily="34" charset="0"/>
              </a:rPr>
              <a:t>Sudden severe headache with no known cause.</a:t>
            </a:r>
          </a:p>
          <a:p>
            <a:pPr marL="457200" indent="-457200">
              <a:buFont typeface="+mj-lt"/>
              <a:buAutoNum type="alphaLcParenR"/>
            </a:pPr>
            <a:r>
              <a:rPr lang="en-US" sz="2400" dirty="0">
                <a:latin typeface="Calibri" panose="020F0502020204030204" pitchFamily="34" charset="0"/>
                <a:ea typeface="Calibri" panose="020F0502020204030204" pitchFamily="34" charset="0"/>
                <a:cs typeface="Calibri" panose="020F0502020204030204" pitchFamily="34" charset="0"/>
              </a:rPr>
              <a:t>Sudden trouble seeing from one or both eyes.</a:t>
            </a:r>
          </a:p>
          <a:p>
            <a:pPr marL="457200" indent="-457200">
              <a:buFont typeface="+mj-lt"/>
              <a:buAutoNum type="alphaLcParenR"/>
            </a:pPr>
            <a:r>
              <a:rPr lang="en-US" sz="2400" dirty="0">
                <a:latin typeface="Calibri" panose="020F0502020204030204" pitchFamily="34" charset="0"/>
                <a:ea typeface="Calibri" panose="020F0502020204030204" pitchFamily="34" charset="0"/>
                <a:cs typeface="Calibri" panose="020F0502020204030204" pitchFamily="34" charset="0"/>
              </a:rPr>
              <a:t>Sudden trouble walking, dizziness or loss of balance or coordination.</a:t>
            </a:r>
            <a:endParaRPr lang="en-IN" sz="2400" dirty="0">
              <a:latin typeface="Calibri" panose="020F0502020204030204" pitchFamily="34" charset="0"/>
              <a:ea typeface="Calibri" panose="020F0502020204030204" pitchFamily="34" charset="0"/>
              <a:cs typeface="Calibri" panose="020F0502020204030204" pitchFamily="34" charset="0"/>
            </a:endParaRPr>
          </a:p>
        </p:txBody>
      </p:sp>
      <p:pic>
        <p:nvPicPr>
          <p:cNvPr id="3" name="Picture 2">
            <a:extLst>
              <a:ext uri="{FF2B5EF4-FFF2-40B4-BE49-F238E27FC236}">
                <a16:creationId xmlns:a16="http://schemas.microsoft.com/office/drawing/2014/main" id="{7E3EA98E-0278-187D-AA8B-A8CBD2831D7E}"/>
              </a:ext>
            </a:extLst>
          </p:cNvPr>
          <p:cNvPicPr>
            <a:picLocks noChangeAspect="1"/>
          </p:cNvPicPr>
          <p:nvPr/>
        </p:nvPicPr>
        <p:blipFill>
          <a:blip r:embed="rId2"/>
          <a:stretch>
            <a:fillRect/>
          </a:stretch>
        </p:blipFill>
        <p:spPr>
          <a:xfrm>
            <a:off x="10492593" y="0"/>
            <a:ext cx="1699407" cy="541067"/>
          </a:xfrm>
          <a:prstGeom prst="rect">
            <a:avLst/>
          </a:prstGeom>
        </p:spPr>
      </p:pic>
    </p:spTree>
    <p:extLst>
      <p:ext uri="{BB962C8B-B14F-4D97-AF65-F5344CB8AC3E}">
        <p14:creationId xmlns:p14="http://schemas.microsoft.com/office/powerpoint/2010/main" val="339382273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able 8">
            <a:extLst>
              <a:ext uri="{FF2B5EF4-FFF2-40B4-BE49-F238E27FC236}">
                <a16:creationId xmlns:a16="http://schemas.microsoft.com/office/drawing/2014/main" id="{4D202BF1-FF5C-ACD0-1B28-496D0ED09EB8}"/>
              </a:ext>
            </a:extLst>
          </p:cNvPr>
          <p:cNvGraphicFramePr>
            <a:graphicFrameLocks noGrp="1"/>
          </p:cNvGraphicFramePr>
          <p:nvPr>
            <p:extLst>
              <p:ext uri="{D42A27DB-BD31-4B8C-83A1-F6EECF244321}">
                <p14:modId xmlns:p14="http://schemas.microsoft.com/office/powerpoint/2010/main" val="3558847042"/>
              </p:ext>
            </p:extLst>
          </p:nvPr>
        </p:nvGraphicFramePr>
        <p:xfrm>
          <a:off x="5403941" y="1592571"/>
          <a:ext cx="6679904" cy="4195677"/>
        </p:xfrm>
        <a:graphic>
          <a:graphicData uri="http://schemas.openxmlformats.org/drawingml/2006/table">
            <a:tbl>
              <a:tblPr/>
              <a:tblGrid>
                <a:gridCol w="3339952">
                  <a:extLst>
                    <a:ext uri="{9D8B030D-6E8A-4147-A177-3AD203B41FA5}">
                      <a16:colId xmlns:a16="http://schemas.microsoft.com/office/drawing/2014/main" val="88691621"/>
                    </a:ext>
                  </a:extLst>
                </a:gridCol>
                <a:gridCol w="3339952">
                  <a:extLst>
                    <a:ext uri="{9D8B030D-6E8A-4147-A177-3AD203B41FA5}">
                      <a16:colId xmlns:a16="http://schemas.microsoft.com/office/drawing/2014/main" val="3840695354"/>
                    </a:ext>
                  </a:extLst>
                </a:gridCol>
              </a:tblGrid>
              <a:tr h="251520">
                <a:tc>
                  <a:txBody>
                    <a:bodyPr/>
                    <a:lstStyle/>
                    <a:p>
                      <a:pPr fontAlgn="ctr"/>
                      <a:r>
                        <a:rPr lang="en-IN" sz="1200" b="1">
                          <a:effectLst/>
                        </a:rPr>
                        <a:t>Column Name</a:t>
                      </a:r>
                    </a:p>
                  </a:txBody>
                  <a:tcPr marL="62880" marR="62880" marT="31440" marB="31440" anchor="ctr">
                    <a:lnL>
                      <a:noFill/>
                    </a:lnL>
                    <a:lnR>
                      <a:noFill/>
                    </a:lnR>
                    <a:lnT>
                      <a:noFill/>
                    </a:lnT>
                    <a:lnB>
                      <a:noFill/>
                    </a:lnB>
                    <a:solidFill>
                      <a:schemeClr val="bg1">
                        <a:lumMod val="65000"/>
                        <a:lumOff val="35000"/>
                      </a:schemeClr>
                    </a:solidFill>
                  </a:tcPr>
                </a:tc>
                <a:tc>
                  <a:txBody>
                    <a:bodyPr/>
                    <a:lstStyle/>
                    <a:p>
                      <a:pPr fontAlgn="ctr"/>
                      <a:r>
                        <a:rPr lang="en-IN" sz="1200" b="1">
                          <a:effectLst/>
                        </a:rPr>
                        <a:t>Description</a:t>
                      </a:r>
                    </a:p>
                  </a:txBody>
                  <a:tcPr marL="62880" marR="62880" marT="31440" marB="31440" anchor="ctr">
                    <a:lnL>
                      <a:noFill/>
                    </a:lnL>
                    <a:lnR>
                      <a:noFill/>
                    </a:lnR>
                    <a:lnT>
                      <a:noFill/>
                    </a:lnT>
                    <a:lnB>
                      <a:noFill/>
                    </a:lnB>
                    <a:solidFill>
                      <a:schemeClr val="bg1">
                        <a:lumMod val="65000"/>
                        <a:lumOff val="35000"/>
                      </a:schemeClr>
                    </a:solidFill>
                  </a:tcPr>
                </a:tc>
                <a:extLst>
                  <a:ext uri="{0D108BD9-81ED-4DB2-BD59-A6C34878D82A}">
                    <a16:rowId xmlns:a16="http://schemas.microsoft.com/office/drawing/2014/main" val="1895797495"/>
                  </a:ext>
                </a:extLst>
              </a:tr>
              <a:tr h="251520">
                <a:tc>
                  <a:txBody>
                    <a:bodyPr/>
                    <a:lstStyle/>
                    <a:p>
                      <a:pPr fontAlgn="ctr"/>
                      <a:r>
                        <a:rPr lang="en-IN" sz="1200">
                          <a:effectLst/>
                        </a:rPr>
                        <a:t>id</a:t>
                      </a:r>
                    </a:p>
                  </a:txBody>
                  <a:tcPr marL="62880" marR="62880" marT="31440" marB="31440" anchor="ctr">
                    <a:lnL>
                      <a:noFill/>
                    </a:lnL>
                    <a:lnR>
                      <a:noFill/>
                    </a:lnR>
                    <a:lnT>
                      <a:noFill/>
                    </a:lnT>
                    <a:lnB>
                      <a:noFill/>
                    </a:lnB>
                    <a:solidFill>
                      <a:schemeClr val="bg1">
                        <a:lumMod val="65000"/>
                        <a:lumOff val="35000"/>
                      </a:schemeClr>
                    </a:solidFill>
                  </a:tcPr>
                </a:tc>
                <a:tc>
                  <a:txBody>
                    <a:bodyPr/>
                    <a:lstStyle/>
                    <a:p>
                      <a:pPr fontAlgn="ctr"/>
                      <a:r>
                        <a:rPr lang="en-IN" sz="1200">
                          <a:effectLst/>
                        </a:rPr>
                        <a:t>Unique identification</a:t>
                      </a:r>
                    </a:p>
                  </a:txBody>
                  <a:tcPr marL="62880" marR="62880" marT="31440" marB="31440" anchor="ctr">
                    <a:lnL>
                      <a:noFill/>
                    </a:lnL>
                    <a:lnR>
                      <a:noFill/>
                    </a:lnR>
                    <a:lnT>
                      <a:noFill/>
                    </a:lnT>
                    <a:lnB>
                      <a:noFill/>
                    </a:lnB>
                    <a:solidFill>
                      <a:schemeClr val="bg1">
                        <a:lumMod val="65000"/>
                        <a:lumOff val="35000"/>
                      </a:schemeClr>
                    </a:solidFill>
                  </a:tcPr>
                </a:tc>
                <a:extLst>
                  <a:ext uri="{0D108BD9-81ED-4DB2-BD59-A6C34878D82A}">
                    <a16:rowId xmlns:a16="http://schemas.microsoft.com/office/drawing/2014/main" val="4135791095"/>
                  </a:ext>
                </a:extLst>
              </a:tr>
              <a:tr h="251520">
                <a:tc>
                  <a:txBody>
                    <a:bodyPr/>
                    <a:lstStyle/>
                    <a:p>
                      <a:pPr fontAlgn="ctr"/>
                      <a:r>
                        <a:rPr lang="en-IN" sz="1200" dirty="0">
                          <a:effectLst/>
                        </a:rPr>
                        <a:t>gender</a:t>
                      </a:r>
                    </a:p>
                  </a:txBody>
                  <a:tcPr marL="62880" marR="62880" marT="31440" marB="31440" anchor="ctr">
                    <a:lnL>
                      <a:noFill/>
                    </a:lnL>
                    <a:lnR>
                      <a:noFill/>
                    </a:lnR>
                    <a:lnT>
                      <a:noFill/>
                    </a:lnT>
                    <a:lnB>
                      <a:noFill/>
                    </a:lnB>
                    <a:solidFill>
                      <a:schemeClr val="bg1">
                        <a:lumMod val="65000"/>
                        <a:lumOff val="35000"/>
                      </a:schemeClr>
                    </a:solidFill>
                  </a:tcPr>
                </a:tc>
                <a:tc>
                  <a:txBody>
                    <a:bodyPr/>
                    <a:lstStyle/>
                    <a:p>
                      <a:pPr fontAlgn="ctr"/>
                      <a:r>
                        <a:rPr lang="en-IN" sz="1200">
                          <a:effectLst/>
                        </a:rPr>
                        <a:t>"Male", "Female", or "Other"</a:t>
                      </a:r>
                    </a:p>
                  </a:txBody>
                  <a:tcPr marL="62880" marR="62880" marT="31440" marB="31440" anchor="ctr">
                    <a:lnL>
                      <a:noFill/>
                    </a:lnL>
                    <a:lnR>
                      <a:noFill/>
                    </a:lnR>
                    <a:lnT>
                      <a:noFill/>
                    </a:lnT>
                    <a:lnB>
                      <a:noFill/>
                    </a:lnB>
                    <a:solidFill>
                      <a:schemeClr val="bg1">
                        <a:lumMod val="65000"/>
                        <a:lumOff val="35000"/>
                      </a:schemeClr>
                    </a:solidFill>
                  </a:tcPr>
                </a:tc>
                <a:extLst>
                  <a:ext uri="{0D108BD9-81ED-4DB2-BD59-A6C34878D82A}">
                    <a16:rowId xmlns:a16="http://schemas.microsoft.com/office/drawing/2014/main" val="4156179363"/>
                  </a:ext>
                </a:extLst>
              </a:tr>
              <a:tr h="251520">
                <a:tc>
                  <a:txBody>
                    <a:bodyPr/>
                    <a:lstStyle/>
                    <a:p>
                      <a:pPr fontAlgn="ctr"/>
                      <a:r>
                        <a:rPr lang="en-IN" sz="1200">
                          <a:effectLst/>
                        </a:rPr>
                        <a:t>age</a:t>
                      </a:r>
                    </a:p>
                  </a:txBody>
                  <a:tcPr marL="62880" marR="62880" marT="31440" marB="31440" anchor="ctr">
                    <a:lnL>
                      <a:noFill/>
                    </a:lnL>
                    <a:lnR>
                      <a:noFill/>
                    </a:lnR>
                    <a:lnT>
                      <a:noFill/>
                    </a:lnT>
                    <a:lnB>
                      <a:noFill/>
                    </a:lnB>
                    <a:solidFill>
                      <a:schemeClr val="bg1">
                        <a:lumMod val="65000"/>
                        <a:lumOff val="35000"/>
                      </a:schemeClr>
                    </a:solidFill>
                  </a:tcPr>
                </a:tc>
                <a:tc>
                  <a:txBody>
                    <a:bodyPr/>
                    <a:lstStyle/>
                    <a:p>
                      <a:pPr fontAlgn="ctr"/>
                      <a:r>
                        <a:rPr lang="en-IN" sz="1200">
                          <a:effectLst/>
                        </a:rPr>
                        <a:t>Patient's age</a:t>
                      </a:r>
                    </a:p>
                  </a:txBody>
                  <a:tcPr marL="62880" marR="62880" marT="31440" marB="31440" anchor="ctr">
                    <a:lnL>
                      <a:noFill/>
                    </a:lnL>
                    <a:lnR>
                      <a:noFill/>
                    </a:lnR>
                    <a:lnT>
                      <a:noFill/>
                    </a:lnT>
                    <a:lnB>
                      <a:noFill/>
                    </a:lnB>
                    <a:solidFill>
                      <a:schemeClr val="bg1">
                        <a:lumMod val="65000"/>
                        <a:lumOff val="35000"/>
                      </a:schemeClr>
                    </a:solidFill>
                  </a:tcPr>
                </a:tc>
                <a:extLst>
                  <a:ext uri="{0D108BD9-81ED-4DB2-BD59-A6C34878D82A}">
                    <a16:rowId xmlns:a16="http://schemas.microsoft.com/office/drawing/2014/main" val="2927713052"/>
                  </a:ext>
                </a:extLst>
              </a:tr>
              <a:tr h="440159">
                <a:tc>
                  <a:txBody>
                    <a:bodyPr/>
                    <a:lstStyle/>
                    <a:p>
                      <a:pPr fontAlgn="ctr"/>
                      <a:r>
                        <a:rPr lang="en-IN" sz="1200">
                          <a:effectLst/>
                        </a:rPr>
                        <a:t>hypertension</a:t>
                      </a:r>
                    </a:p>
                  </a:txBody>
                  <a:tcPr marL="62880" marR="62880" marT="31440" marB="31440" anchor="ctr">
                    <a:lnL>
                      <a:noFill/>
                    </a:lnL>
                    <a:lnR>
                      <a:noFill/>
                    </a:lnR>
                    <a:lnT>
                      <a:noFill/>
                    </a:lnT>
                    <a:lnB>
                      <a:noFill/>
                    </a:lnB>
                    <a:solidFill>
                      <a:schemeClr val="bg1">
                        <a:lumMod val="65000"/>
                        <a:lumOff val="35000"/>
                      </a:schemeClr>
                    </a:solidFill>
                  </a:tcPr>
                </a:tc>
                <a:tc>
                  <a:txBody>
                    <a:bodyPr/>
                    <a:lstStyle/>
                    <a:p>
                      <a:pPr fontAlgn="ctr"/>
                      <a:r>
                        <a:rPr lang="en-US" sz="1200" dirty="0">
                          <a:effectLst/>
                        </a:rPr>
                        <a:t>0 if the patient does not have a history of hypertension, 1 if the patient has hypertension</a:t>
                      </a:r>
                    </a:p>
                  </a:txBody>
                  <a:tcPr marL="62880" marR="62880" marT="31440" marB="31440" anchor="ctr">
                    <a:lnL>
                      <a:noFill/>
                    </a:lnL>
                    <a:lnR>
                      <a:noFill/>
                    </a:lnR>
                    <a:lnT>
                      <a:noFill/>
                    </a:lnT>
                    <a:lnB>
                      <a:noFill/>
                    </a:lnB>
                    <a:solidFill>
                      <a:schemeClr val="bg1">
                        <a:lumMod val="65000"/>
                        <a:lumOff val="35000"/>
                      </a:schemeClr>
                    </a:solidFill>
                  </a:tcPr>
                </a:tc>
                <a:extLst>
                  <a:ext uri="{0D108BD9-81ED-4DB2-BD59-A6C34878D82A}">
                    <a16:rowId xmlns:a16="http://schemas.microsoft.com/office/drawing/2014/main" val="1648442328"/>
                  </a:ext>
                </a:extLst>
              </a:tr>
              <a:tr h="440159">
                <a:tc>
                  <a:txBody>
                    <a:bodyPr/>
                    <a:lstStyle/>
                    <a:p>
                      <a:pPr fontAlgn="ctr"/>
                      <a:r>
                        <a:rPr lang="en-US" sz="1200" dirty="0">
                          <a:effectLst/>
                        </a:rPr>
                        <a:t>h</a:t>
                      </a:r>
                      <a:r>
                        <a:rPr lang="en-IN" sz="1200" dirty="0" err="1">
                          <a:effectLst/>
                        </a:rPr>
                        <a:t>eart_disease</a:t>
                      </a:r>
                      <a:endParaRPr lang="en-IN" sz="1200" dirty="0">
                        <a:effectLst/>
                      </a:endParaRPr>
                    </a:p>
                  </a:txBody>
                  <a:tcPr marL="62880" marR="62880" marT="31440" marB="31440" anchor="ctr">
                    <a:lnL>
                      <a:noFill/>
                    </a:lnL>
                    <a:lnR>
                      <a:noFill/>
                    </a:lnR>
                    <a:lnT>
                      <a:noFill/>
                    </a:lnT>
                    <a:lnB>
                      <a:noFill/>
                    </a:lnB>
                    <a:solidFill>
                      <a:schemeClr val="bg1">
                        <a:lumMod val="65000"/>
                        <a:lumOff val="35000"/>
                      </a:schemeClr>
                    </a:solidFill>
                  </a:tcPr>
                </a:tc>
                <a:tc>
                  <a:txBody>
                    <a:bodyPr/>
                    <a:lstStyle/>
                    <a:p>
                      <a:pPr fontAlgn="ctr"/>
                      <a:r>
                        <a:rPr lang="en-US" sz="1200" dirty="0">
                          <a:effectLst/>
                        </a:rPr>
                        <a:t>0 if the patient does not have heart disease, 1 if the patient has heart disease</a:t>
                      </a:r>
                    </a:p>
                  </a:txBody>
                  <a:tcPr marL="62880" marR="62880" marT="31440" marB="31440" anchor="ctr">
                    <a:lnL>
                      <a:noFill/>
                    </a:lnL>
                    <a:lnR>
                      <a:noFill/>
                    </a:lnR>
                    <a:lnT>
                      <a:noFill/>
                    </a:lnT>
                    <a:lnB>
                      <a:noFill/>
                    </a:lnB>
                    <a:solidFill>
                      <a:schemeClr val="bg1">
                        <a:lumMod val="65000"/>
                        <a:lumOff val="35000"/>
                      </a:schemeClr>
                    </a:solidFill>
                  </a:tcPr>
                </a:tc>
                <a:extLst>
                  <a:ext uri="{0D108BD9-81ED-4DB2-BD59-A6C34878D82A}">
                    <a16:rowId xmlns:a16="http://schemas.microsoft.com/office/drawing/2014/main" val="2050069264"/>
                  </a:ext>
                </a:extLst>
              </a:tr>
              <a:tr h="251520">
                <a:tc>
                  <a:txBody>
                    <a:bodyPr/>
                    <a:lstStyle/>
                    <a:p>
                      <a:pPr fontAlgn="ctr"/>
                      <a:r>
                        <a:rPr lang="en-IN" sz="1200">
                          <a:effectLst/>
                        </a:rPr>
                        <a:t>ever_married</a:t>
                      </a:r>
                    </a:p>
                  </a:txBody>
                  <a:tcPr marL="62880" marR="62880" marT="31440" marB="31440" anchor="ctr">
                    <a:lnL>
                      <a:noFill/>
                    </a:lnL>
                    <a:lnR>
                      <a:noFill/>
                    </a:lnR>
                    <a:lnT>
                      <a:noFill/>
                    </a:lnT>
                    <a:lnB>
                      <a:noFill/>
                    </a:lnB>
                    <a:solidFill>
                      <a:schemeClr val="bg1">
                        <a:lumMod val="65000"/>
                        <a:lumOff val="35000"/>
                      </a:schemeClr>
                    </a:solidFill>
                  </a:tcPr>
                </a:tc>
                <a:tc>
                  <a:txBody>
                    <a:bodyPr/>
                    <a:lstStyle/>
                    <a:p>
                      <a:pPr fontAlgn="ctr"/>
                      <a:r>
                        <a:rPr lang="en-IN" sz="1200" dirty="0">
                          <a:effectLst/>
                        </a:rPr>
                        <a:t>"No" or "Yes"</a:t>
                      </a:r>
                    </a:p>
                  </a:txBody>
                  <a:tcPr marL="62880" marR="62880" marT="31440" marB="31440" anchor="ctr">
                    <a:lnL>
                      <a:noFill/>
                    </a:lnL>
                    <a:lnR>
                      <a:noFill/>
                    </a:lnR>
                    <a:lnT>
                      <a:noFill/>
                    </a:lnT>
                    <a:lnB>
                      <a:noFill/>
                    </a:lnB>
                    <a:solidFill>
                      <a:schemeClr val="bg1">
                        <a:lumMod val="65000"/>
                        <a:lumOff val="35000"/>
                      </a:schemeClr>
                    </a:solidFill>
                  </a:tcPr>
                </a:tc>
                <a:extLst>
                  <a:ext uri="{0D108BD9-81ED-4DB2-BD59-A6C34878D82A}">
                    <a16:rowId xmlns:a16="http://schemas.microsoft.com/office/drawing/2014/main" val="3295620042"/>
                  </a:ext>
                </a:extLst>
              </a:tr>
              <a:tr h="440159">
                <a:tc>
                  <a:txBody>
                    <a:bodyPr/>
                    <a:lstStyle/>
                    <a:p>
                      <a:pPr fontAlgn="ctr"/>
                      <a:r>
                        <a:rPr lang="en-IN" sz="1200">
                          <a:effectLst/>
                        </a:rPr>
                        <a:t>work_type</a:t>
                      </a:r>
                    </a:p>
                  </a:txBody>
                  <a:tcPr marL="62880" marR="62880" marT="31440" marB="31440" anchor="ctr">
                    <a:lnL>
                      <a:noFill/>
                    </a:lnL>
                    <a:lnR>
                      <a:noFill/>
                    </a:lnR>
                    <a:lnT>
                      <a:noFill/>
                    </a:lnT>
                    <a:lnB>
                      <a:noFill/>
                    </a:lnB>
                    <a:solidFill>
                      <a:schemeClr val="bg1">
                        <a:lumMod val="65000"/>
                        <a:lumOff val="35000"/>
                      </a:schemeClr>
                    </a:solidFill>
                  </a:tcPr>
                </a:tc>
                <a:tc>
                  <a:txBody>
                    <a:bodyPr/>
                    <a:lstStyle/>
                    <a:p>
                      <a:pPr fontAlgn="ctr"/>
                      <a:r>
                        <a:rPr lang="en-US" sz="1200">
                          <a:effectLst/>
                        </a:rPr>
                        <a:t>"children", "Govt_job", "Never_worked", "Private", or "Self-employed"</a:t>
                      </a:r>
                    </a:p>
                  </a:txBody>
                  <a:tcPr marL="62880" marR="62880" marT="31440" marB="31440" anchor="ctr">
                    <a:lnL>
                      <a:noFill/>
                    </a:lnL>
                    <a:lnR>
                      <a:noFill/>
                    </a:lnR>
                    <a:lnT>
                      <a:noFill/>
                    </a:lnT>
                    <a:lnB>
                      <a:noFill/>
                    </a:lnB>
                    <a:solidFill>
                      <a:schemeClr val="bg1">
                        <a:lumMod val="65000"/>
                        <a:lumOff val="35000"/>
                      </a:schemeClr>
                    </a:solidFill>
                  </a:tcPr>
                </a:tc>
                <a:extLst>
                  <a:ext uri="{0D108BD9-81ED-4DB2-BD59-A6C34878D82A}">
                    <a16:rowId xmlns:a16="http://schemas.microsoft.com/office/drawing/2014/main" val="2305201315"/>
                  </a:ext>
                </a:extLst>
              </a:tr>
              <a:tr h="251520">
                <a:tc>
                  <a:txBody>
                    <a:bodyPr/>
                    <a:lstStyle/>
                    <a:p>
                      <a:pPr fontAlgn="ctr"/>
                      <a:r>
                        <a:rPr lang="en-IN" sz="1200">
                          <a:effectLst/>
                        </a:rPr>
                        <a:t>Residence_type</a:t>
                      </a:r>
                    </a:p>
                  </a:txBody>
                  <a:tcPr marL="62880" marR="62880" marT="31440" marB="31440" anchor="ctr">
                    <a:lnL>
                      <a:noFill/>
                    </a:lnL>
                    <a:lnR>
                      <a:noFill/>
                    </a:lnR>
                    <a:lnT>
                      <a:noFill/>
                    </a:lnT>
                    <a:lnB>
                      <a:noFill/>
                    </a:lnB>
                    <a:solidFill>
                      <a:schemeClr val="bg1">
                        <a:lumMod val="65000"/>
                        <a:lumOff val="35000"/>
                      </a:schemeClr>
                    </a:solidFill>
                  </a:tcPr>
                </a:tc>
                <a:tc>
                  <a:txBody>
                    <a:bodyPr/>
                    <a:lstStyle/>
                    <a:p>
                      <a:pPr fontAlgn="ctr"/>
                      <a:r>
                        <a:rPr lang="en-IN" sz="1200">
                          <a:effectLst/>
                        </a:rPr>
                        <a:t>"Rural" or "Urban"</a:t>
                      </a:r>
                    </a:p>
                  </a:txBody>
                  <a:tcPr marL="62880" marR="62880" marT="31440" marB="31440" anchor="ctr">
                    <a:lnL>
                      <a:noFill/>
                    </a:lnL>
                    <a:lnR>
                      <a:noFill/>
                    </a:lnR>
                    <a:lnT>
                      <a:noFill/>
                    </a:lnT>
                    <a:lnB>
                      <a:noFill/>
                    </a:lnB>
                    <a:solidFill>
                      <a:schemeClr val="bg1">
                        <a:lumMod val="65000"/>
                        <a:lumOff val="35000"/>
                      </a:schemeClr>
                    </a:solidFill>
                  </a:tcPr>
                </a:tc>
                <a:extLst>
                  <a:ext uri="{0D108BD9-81ED-4DB2-BD59-A6C34878D82A}">
                    <a16:rowId xmlns:a16="http://schemas.microsoft.com/office/drawing/2014/main" val="2544448970"/>
                  </a:ext>
                </a:extLst>
              </a:tr>
              <a:tr h="251520">
                <a:tc>
                  <a:txBody>
                    <a:bodyPr/>
                    <a:lstStyle/>
                    <a:p>
                      <a:pPr fontAlgn="ctr"/>
                      <a:r>
                        <a:rPr lang="en-IN" sz="1200">
                          <a:effectLst/>
                        </a:rPr>
                        <a:t>avg_glucose_level</a:t>
                      </a:r>
                    </a:p>
                  </a:txBody>
                  <a:tcPr marL="62880" marR="62880" marT="31440" marB="31440" anchor="ctr">
                    <a:lnL>
                      <a:noFill/>
                    </a:lnL>
                    <a:lnR>
                      <a:noFill/>
                    </a:lnR>
                    <a:lnT>
                      <a:noFill/>
                    </a:lnT>
                    <a:lnB>
                      <a:noFill/>
                    </a:lnB>
                    <a:solidFill>
                      <a:schemeClr val="bg1">
                        <a:lumMod val="65000"/>
                        <a:lumOff val="35000"/>
                      </a:schemeClr>
                    </a:solidFill>
                  </a:tcPr>
                </a:tc>
                <a:tc>
                  <a:txBody>
                    <a:bodyPr/>
                    <a:lstStyle/>
                    <a:p>
                      <a:pPr fontAlgn="ctr"/>
                      <a:r>
                        <a:rPr lang="en-US" sz="1200">
                          <a:effectLst/>
                        </a:rPr>
                        <a:t>Average glucose level in blood</a:t>
                      </a:r>
                    </a:p>
                  </a:txBody>
                  <a:tcPr marL="62880" marR="62880" marT="31440" marB="31440" anchor="ctr">
                    <a:lnL>
                      <a:noFill/>
                    </a:lnL>
                    <a:lnR>
                      <a:noFill/>
                    </a:lnR>
                    <a:lnT>
                      <a:noFill/>
                    </a:lnT>
                    <a:lnB>
                      <a:noFill/>
                    </a:lnB>
                    <a:solidFill>
                      <a:schemeClr val="bg1">
                        <a:lumMod val="65000"/>
                        <a:lumOff val="35000"/>
                      </a:schemeClr>
                    </a:solidFill>
                  </a:tcPr>
                </a:tc>
                <a:extLst>
                  <a:ext uri="{0D108BD9-81ED-4DB2-BD59-A6C34878D82A}">
                    <a16:rowId xmlns:a16="http://schemas.microsoft.com/office/drawing/2014/main" val="656848151"/>
                  </a:ext>
                </a:extLst>
              </a:tr>
              <a:tr h="251520">
                <a:tc>
                  <a:txBody>
                    <a:bodyPr/>
                    <a:lstStyle/>
                    <a:p>
                      <a:pPr fontAlgn="ctr"/>
                      <a:r>
                        <a:rPr lang="en-IN" sz="1200">
                          <a:effectLst/>
                        </a:rPr>
                        <a:t>bmi</a:t>
                      </a:r>
                    </a:p>
                  </a:txBody>
                  <a:tcPr marL="62880" marR="62880" marT="31440" marB="31440" anchor="ctr">
                    <a:lnL>
                      <a:noFill/>
                    </a:lnL>
                    <a:lnR>
                      <a:noFill/>
                    </a:lnR>
                    <a:lnT>
                      <a:noFill/>
                    </a:lnT>
                    <a:lnB>
                      <a:noFill/>
                    </a:lnB>
                    <a:solidFill>
                      <a:schemeClr val="bg1">
                        <a:lumMod val="65000"/>
                        <a:lumOff val="35000"/>
                      </a:schemeClr>
                    </a:solidFill>
                  </a:tcPr>
                </a:tc>
                <a:tc>
                  <a:txBody>
                    <a:bodyPr/>
                    <a:lstStyle/>
                    <a:p>
                      <a:pPr fontAlgn="ctr"/>
                      <a:r>
                        <a:rPr lang="en-IN" sz="1200">
                          <a:effectLst/>
                        </a:rPr>
                        <a:t>Body mass index</a:t>
                      </a:r>
                    </a:p>
                  </a:txBody>
                  <a:tcPr marL="62880" marR="62880" marT="31440" marB="31440" anchor="ctr">
                    <a:lnL>
                      <a:noFill/>
                    </a:lnL>
                    <a:lnR>
                      <a:noFill/>
                    </a:lnR>
                    <a:lnT>
                      <a:noFill/>
                    </a:lnT>
                    <a:lnB>
                      <a:noFill/>
                    </a:lnB>
                    <a:solidFill>
                      <a:schemeClr val="bg1">
                        <a:lumMod val="65000"/>
                        <a:lumOff val="35000"/>
                      </a:schemeClr>
                    </a:solidFill>
                  </a:tcPr>
                </a:tc>
                <a:extLst>
                  <a:ext uri="{0D108BD9-81ED-4DB2-BD59-A6C34878D82A}">
                    <a16:rowId xmlns:a16="http://schemas.microsoft.com/office/drawing/2014/main" val="3975238240"/>
                  </a:ext>
                </a:extLst>
              </a:tr>
              <a:tr h="440159">
                <a:tc>
                  <a:txBody>
                    <a:bodyPr/>
                    <a:lstStyle/>
                    <a:p>
                      <a:pPr fontAlgn="ctr"/>
                      <a:r>
                        <a:rPr lang="en-IN" sz="1200">
                          <a:effectLst/>
                        </a:rPr>
                        <a:t>smoking_status</a:t>
                      </a:r>
                    </a:p>
                  </a:txBody>
                  <a:tcPr marL="62880" marR="62880" marT="31440" marB="31440" anchor="ctr">
                    <a:lnL>
                      <a:noFill/>
                    </a:lnL>
                    <a:lnR>
                      <a:noFill/>
                    </a:lnR>
                    <a:lnT>
                      <a:noFill/>
                    </a:lnT>
                    <a:lnB>
                      <a:noFill/>
                    </a:lnB>
                    <a:solidFill>
                      <a:schemeClr val="bg1">
                        <a:lumMod val="65000"/>
                        <a:lumOff val="35000"/>
                      </a:schemeClr>
                    </a:solidFill>
                  </a:tcPr>
                </a:tc>
                <a:tc>
                  <a:txBody>
                    <a:bodyPr/>
                    <a:lstStyle/>
                    <a:p>
                      <a:pPr fontAlgn="ctr"/>
                      <a:r>
                        <a:rPr lang="en-US" sz="1200">
                          <a:effectLst/>
                        </a:rPr>
                        <a:t>"formerly smoked", "never smoked", "smokes", or "Unknown"</a:t>
                      </a:r>
                    </a:p>
                  </a:txBody>
                  <a:tcPr marL="62880" marR="62880" marT="31440" marB="31440" anchor="ctr">
                    <a:lnL>
                      <a:noFill/>
                    </a:lnL>
                    <a:lnR>
                      <a:noFill/>
                    </a:lnR>
                    <a:lnT>
                      <a:noFill/>
                    </a:lnT>
                    <a:lnB>
                      <a:noFill/>
                    </a:lnB>
                    <a:solidFill>
                      <a:schemeClr val="bg1">
                        <a:lumMod val="65000"/>
                        <a:lumOff val="35000"/>
                      </a:schemeClr>
                    </a:solidFill>
                  </a:tcPr>
                </a:tc>
                <a:extLst>
                  <a:ext uri="{0D108BD9-81ED-4DB2-BD59-A6C34878D82A}">
                    <a16:rowId xmlns:a16="http://schemas.microsoft.com/office/drawing/2014/main" val="3755470194"/>
                  </a:ext>
                </a:extLst>
              </a:tr>
              <a:tr h="251520">
                <a:tc>
                  <a:txBody>
                    <a:bodyPr/>
                    <a:lstStyle/>
                    <a:p>
                      <a:pPr fontAlgn="ctr"/>
                      <a:r>
                        <a:rPr lang="en-IN" sz="1200">
                          <a:effectLst/>
                        </a:rPr>
                        <a:t>stroke</a:t>
                      </a:r>
                    </a:p>
                  </a:txBody>
                  <a:tcPr marL="62880" marR="62880" marT="31440" marB="31440" anchor="ctr">
                    <a:lnL>
                      <a:noFill/>
                    </a:lnL>
                    <a:lnR>
                      <a:noFill/>
                    </a:lnR>
                    <a:lnT>
                      <a:noFill/>
                    </a:lnT>
                    <a:lnB>
                      <a:noFill/>
                    </a:lnB>
                    <a:solidFill>
                      <a:schemeClr val="bg1">
                        <a:lumMod val="65000"/>
                        <a:lumOff val="35000"/>
                      </a:schemeClr>
                    </a:solidFill>
                  </a:tcPr>
                </a:tc>
                <a:tc>
                  <a:txBody>
                    <a:bodyPr/>
                    <a:lstStyle/>
                    <a:p>
                      <a:pPr fontAlgn="ctr"/>
                      <a:r>
                        <a:rPr lang="en-US" sz="1200" dirty="0">
                          <a:effectLst/>
                        </a:rPr>
                        <a:t>1 if the patient had a stroke, 0 if not</a:t>
                      </a:r>
                    </a:p>
                  </a:txBody>
                  <a:tcPr marL="62880" marR="62880" marT="31440" marB="31440" anchor="ctr">
                    <a:lnL>
                      <a:noFill/>
                    </a:lnL>
                    <a:lnR>
                      <a:noFill/>
                    </a:lnR>
                    <a:lnT>
                      <a:noFill/>
                    </a:lnT>
                    <a:lnB>
                      <a:noFill/>
                    </a:lnB>
                    <a:solidFill>
                      <a:schemeClr val="bg1">
                        <a:lumMod val="65000"/>
                        <a:lumOff val="35000"/>
                      </a:schemeClr>
                    </a:solidFill>
                  </a:tcPr>
                </a:tc>
                <a:extLst>
                  <a:ext uri="{0D108BD9-81ED-4DB2-BD59-A6C34878D82A}">
                    <a16:rowId xmlns:a16="http://schemas.microsoft.com/office/drawing/2014/main" val="1835212128"/>
                  </a:ext>
                </a:extLst>
              </a:tr>
            </a:tbl>
          </a:graphicData>
        </a:graphic>
      </p:graphicFrame>
      <p:pic>
        <p:nvPicPr>
          <p:cNvPr id="11" name="Picture 10">
            <a:extLst>
              <a:ext uri="{FF2B5EF4-FFF2-40B4-BE49-F238E27FC236}">
                <a16:creationId xmlns:a16="http://schemas.microsoft.com/office/drawing/2014/main" id="{359A3AA9-88D6-A0A9-BD5C-DED43CE7B7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465" y="4155497"/>
            <a:ext cx="5342083" cy="2088061"/>
          </a:xfrm>
          <a:prstGeom prst="rect">
            <a:avLst/>
          </a:prstGeom>
        </p:spPr>
      </p:pic>
      <p:sp>
        <p:nvSpPr>
          <p:cNvPr id="14" name="TextBox 13">
            <a:extLst>
              <a:ext uri="{FF2B5EF4-FFF2-40B4-BE49-F238E27FC236}">
                <a16:creationId xmlns:a16="http://schemas.microsoft.com/office/drawing/2014/main" id="{34711079-81CA-27E0-267B-0B9B64E7A257}"/>
              </a:ext>
            </a:extLst>
          </p:cNvPr>
          <p:cNvSpPr txBox="1"/>
          <p:nvPr/>
        </p:nvSpPr>
        <p:spPr>
          <a:xfrm>
            <a:off x="196645" y="946240"/>
            <a:ext cx="10205884" cy="646331"/>
          </a:xfrm>
          <a:prstGeom prst="rect">
            <a:avLst/>
          </a:prstGeom>
          <a:noFill/>
        </p:spPr>
        <p:txBody>
          <a:bodyPr wrap="square">
            <a:spAutoFit/>
          </a:bodyPr>
          <a:lstStyle/>
          <a:p>
            <a:r>
              <a:rPr lang="en-US" sz="1800" dirty="0">
                <a:latin typeface="Calibri" panose="020F0502020204030204" pitchFamily="34" charset="0"/>
                <a:ea typeface="Calibri" panose="020F0502020204030204" pitchFamily="34" charset="0"/>
                <a:cs typeface="Calibri" panose="020F0502020204030204" pitchFamily="34" charset="0"/>
              </a:rPr>
              <a:t>Role of our model is to predict stroke using some given data input .</a:t>
            </a:r>
          </a:p>
          <a:p>
            <a:r>
              <a:rPr lang="en-US" dirty="0">
                <a:latin typeface="Calibri" panose="020F0502020204030204" pitchFamily="34" charset="0"/>
                <a:ea typeface="Calibri" panose="020F0502020204030204" pitchFamily="34" charset="0"/>
                <a:cs typeface="Calibri" panose="020F0502020204030204" pitchFamily="34" charset="0"/>
              </a:rPr>
              <a:t>Unknow means not available for that person.</a:t>
            </a:r>
            <a:endParaRPr lang="en-IN" sz="1800" dirty="0">
              <a:latin typeface="Calibri" panose="020F0502020204030204" pitchFamily="34" charset="0"/>
              <a:ea typeface="Calibri" panose="020F0502020204030204" pitchFamily="34" charset="0"/>
              <a:cs typeface="Calibri" panose="020F0502020204030204" pitchFamily="34" charset="0"/>
            </a:endParaRPr>
          </a:p>
        </p:txBody>
      </p:sp>
      <p:pic>
        <p:nvPicPr>
          <p:cNvPr id="2" name="Picture 1">
            <a:extLst>
              <a:ext uri="{FF2B5EF4-FFF2-40B4-BE49-F238E27FC236}">
                <a16:creationId xmlns:a16="http://schemas.microsoft.com/office/drawing/2014/main" id="{D8E53265-1D47-A854-91EC-21900D9DC92F}"/>
              </a:ext>
            </a:extLst>
          </p:cNvPr>
          <p:cNvPicPr>
            <a:picLocks noChangeAspect="1"/>
          </p:cNvPicPr>
          <p:nvPr/>
        </p:nvPicPr>
        <p:blipFill>
          <a:blip r:embed="rId3"/>
          <a:stretch>
            <a:fillRect/>
          </a:stretch>
        </p:blipFill>
        <p:spPr>
          <a:xfrm>
            <a:off x="10492593" y="0"/>
            <a:ext cx="1699407" cy="541067"/>
          </a:xfrm>
          <a:prstGeom prst="rect">
            <a:avLst/>
          </a:prstGeom>
        </p:spPr>
      </p:pic>
    </p:spTree>
    <p:extLst>
      <p:ext uri="{BB962C8B-B14F-4D97-AF65-F5344CB8AC3E}">
        <p14:creationId xmlns:p14="http://schemas.microsoft.com/office/powerpoint/2010/main" val="303493230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FC79881-1E4E-F400-D5EB-050D7D19679C}"/>
              </a:ext>
            </a:extLst>
          </p:cNvPr>
          <p:cNvSpPr txBox="1"/>
          <p:nvPr/>
        </p:nvSpPr>
        <p:spPr>
          <a:xfrm>
            <a:off x="2952932" y="324465"/>
            <a:ext cx="5203219" cy="523220"/>
          </a:xfrm>
          <a:prstGeom prst="rect">
            <a:avLst/>
          </a:prstGeom>
          <a:noFill/>
        </p:spPr>
        <p:txBody>
          <a:bodyPr wrap="none" rtlCol="0">
            <a:spAutoFit/>
          </a:bodyPr>
          <a:lstStyle/>
          <a:p>
            <a:pPr marL="342900" indent="-342900" algn="ctr">
              <a:buFont typeface="Wingdings" panose="05000000000000000000" pitchFamily="2" charset="2"/>
              <a:buChar char="ü"/>
            </a:pPr>
            <a:r>
              <a:rPr lang="en-US" sz="2800" dirty="0">
                <a:latin typeface="Calibri" panose="020F0502020204030204" pitchFamily="34" charset="0"/>
                <a:ea typeface="Calibri" panose="020F0502020204030204" pitchFamily="34" charset="0"/>
                <a:cs typeface="Calibri" panose="020F0502020204030204" pitchFamily="34" charset="0"/>
              </a:rPr>
              <a:t>Reading and Preprocessing Data</a:t>
            </a:r>
            <a:endParaRPr lang="en-IN" sz="2800" dirty="0">
              <a:latin typeface="Calibri" panose="020F0502020204030204" pitchFamily="34" charset="0"/>
              <a:ea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9B48EE15-65AE-F5FE-DA00-76ECFE2ECF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2727" y="1512590"/>
            <a:ext cx="3185436" cy="2377646"/>
          </a:xfrm>
          <a:prstGeom prst="rect">
            <a:avLst/>
          </a:prstGeom>
        </p:spPr>
      </p:pic>
      <p:cxnSp>
        <p:nvCxnSpPr>
          <p:cNvPr id="6" name="Straight Arrow Connector 5">
            <a:extLst>
              <a:ext uri="{FF2B5EF4-FFF2-40B4-BE49-F238E27FC236}">
                <a16:creationId xmlns:a16="http://schemas.microsoft.com/office/drawing/2014/main" id="{577DDBB8-396A-1660-AE1E-B14D292FEA01}"/>
              </a:ext>
            </a:extLst>
          </p:cNvPr>
          <p:cNvCxnSpPr>
            <a:stCxn id="4" idx="3"/>
          </p:cNvCxnSpPr>
          <p:nvPr/>
        </p:nvCxnSpPr>
        <p:spPr>
          <a:xfrm flipV="1">
            <a:off x="3618163" y="2684206"/>
            <a:ext cx="1435618" cy="172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CA90FCD-7267-021B-4673-BAB2B591DBBE}"/>
              </a:ext>
            </a:extLst>
          </p:cNvPr>
          <p:cNvSpPr txBox="1"/>
          <p:nvPr/>
        </p:nvSpPr>
        <p:spPr>
          <a:xfrm>
            <a:off x="4916129" y="2285914"/>
            <a:ext cx="7014036" cy="830997"/>
          </a:xfrm>
          <a:prstGeom prst="rect">
            <a:avLst/>
          </a:prstGeom>
          <a:noFill/>
        </p:spPr>
        <p:txBody>
          <a:bodyPr wrap="none" rtlCol="0">
            <a:spAutoFit/>
          </a:bodyPr>
          <a:lstStyle/>
          <a:p>
            <a:r>
              <a:rPr lang="en-US" sz="2400" dirty="0">
                <a:latin typeface="Calibri" panose="020F0502020204030204" pitchFamily="34" charset="0"/>
                <a:ea typeface="Calibri" panose="020F0502020204030204" pitchFamily="34" charset="0"/>
                <a:cs typeface="Calibri" panose="020F0502020204030204" pitchFamily="34" charset="0"/>
              </a:rPr>
              <a:t>Gives information about each column of dataset along </a:t>
            </a:r>
          </a:p>
          <a:p>
            <a:r>
              <a:rPr lang="en-US" sz="2400" dirty="0">
                <a:latin typeface="Calibri" panose="020F0502020204030204" pitchFamily="34" charset="0"/>
                <a:ea typeface="Calibri" panose="020F0502020204030204" pitchFamily="34" charset="0"/>
                <a:cs typeface="Calibri" panose="020F0502020204030204" pitchFamily="34" charset="0"/>
              </a:rPr>
              <a:t>With their data types.</a:t>
            </a:r>
            <a:endParaRPr lang="en-IN" sz="2400" dirty="0">
              <a:latin typeface="Calibri" panose="020F0502020204030204" pitchFamily="34" charset="0"/>
              <a:ea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A69EDF30-AE4D-2211-298A-734D6470C8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122" y="4288527"/>
            <a:ext cx="5616427" cy="2354784"/>
          </a:xfrm>
          <a:prstGeom prst="rect">
            <a:avLst/>
          </a:prstGeom>
        </p:spPr>
      </p:pic>
      <p:cxnSp>
        <p:nvCxnSpPr>
          <p:cNvPr id="11" name="Straight Arrow Connector 10">
            <a:extLst>
              <a:ext uri="{FF2B5EF4-FFF2-40B4-BE49-F238E27FC236}">
                <a16:creationId xmlns:a16="http://schemas.microsoft.com/office/drawing/2014/main" id="{828366D5-F8DD-E11B-B463-7828729D5846}"/>
              </a:ext>
            </a:extLst>
          </p:cNvPr>
          <p:cNvCxnSpPr>
            <a:stCxn id="9" idx="3"/>
          </p:cNvCxnSpPr>
          <p:nvPr/>
        </p:nvCxnSpPr>
        <p:spPr>
          <a:xfrm>
            <a:off x="5836549" y="5465919"/>
            <a:ext cx="81989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5507C071-8CD7-1BF0-9DBF-43B3A49AFF57}"/>
              </a:ext>
            </a:extLst>
          </p:cNvPr>
          <p:cNvSpPr txBox="1"/>
          <p:nvPr/>
        </p:nvSpPr>
        <p:spPr>
          <a:xfrm>
            <a:off x="5918843" y="4681089"/>
            <a:ext cx="6011322" cy="1569660"/>
          </a:xfrm>
          <a:prstGeom prst="rect">
            <a:avLst/>
          </a:prstGeom>
          <a:noFill/>
        </p:spPr>
        <p:txBody>
          <a:bodyPr wrap="square" rtlCol="0">
            <a:spAutoFit/>
          </a:bodyPr>
          <a:lstStyle/>
          <a:p>
            <a:r>
              <a:rPr lang="en-US" sz="2400" dirty="0">
                <a:latin typeface="Calibri" panose="020F0502020204030204" pitchFamily="34" charset="0"/>
                <a:ea typeface="Calibri" panose="020F0502020204030204" pitchFamily="34" charset="0"/>
                <a:cs typeface="Calibri" panose="020F0502020204030204" pitchFamily="34" charset="0"/>
              </a:rPr>
              <a:t>It gives information about each column in the form of </a:t>
            </a:r>
          </a:p>
          <a:p>
            <a:r>
              <a:rPr lang="en-US" sz="2400" dirty="0">
                <a:latin typeface="Calibri" panose="020F0502020204030204" pitchFamily="34" charset="0"/>
                <a:ea typeface="Calibri" panose="020F0502020204030204" pitchFamily="34" charset="0"/>
                <a:cs typeface="Calibri" panose="020F0502020204030204" pitchFamily="34" charset="0"/>
              </a:rPr>
              <a:t>Percentage min, max and also mean median of data.</a:t>
            </a:r>
            <a:endParaRPr lang="en-IN" sz="2400" dirty="0">
              <a:latin typeface="Calibri" panose="020F0502020204030204" pitchFamily="34" charset="0"/>
              <a:ea typeface="Calibri" panose="020F0502020204030204" pitchFamily="34" charset="0"/>
              <a:cs typeface="Calibri" panose="020F0502020204030204" pitchFamily="34" charset="0"/>
            </a:endParaRPr>
          </a:p>
        </p:txBody>
      </p:sp>
      <p:pic>
        <p:nvPicPr>
          <p:cNvPr id="3" name="Picture 2">
            <a:extLst>
              <a:ext uri="{FF2B5EF4-FFF2-40B4-BE49-F238E27FC236}">
                <a16:creationId xmlns:a16="http://schemas.microsoft.com/office/drawing/2014/main" id="{D5082674-5538-CA3C-6D4E-0656F9DFB517}"/>
              </a:ext>
            </a:extLst>
          </p:cNvPr>
          <p:cNvPicPr>
            <a:picLocks noChangeAspect="1"/>
          </p:cNvPicPr>
          <p:nvPr/>
        </p:nvPicPr>
        <p:blipFill>
          <a:blip r:embed="rId4"/>
          <a:stretch>
            <a:fillRect/>
          </a:stretch>
        </p:blipFill>
        <p:spPr>
          <a:xfrm>
            <a:off x="10492593" y="0"/>
            <a:ext cx="1699407" cy="541067"/>
          </a:xfrm>
          <a:prstGeom prst="rect">
            <a:avLst/>
          </a:prstGeom>
        </p:spPr>
      </p:pic>
    </p:spTree>
    <p:extLst>
      <p:ext uri="{BB962C8B-B14F-4D97-AF65-F5344CB8AC3E}">
        <p14:creationId xmlns:p14="http://schemas.microsoft.com/office/powerpoint/2010/main" val="235733017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959E5D7-188E-D54F-A5FD-72175B87AB00}"/>
              </a:ext>
            </a:extLst>
          </p:cNvPr>
          <p:cNvSpPr txBox="1"/>
          <p:nvPr/>
        </p:nvSpPr>
        <p:spPr>
          <a:xfrm>
            <a:off x="2576051" y="247953"/>
            <a:ext cx="6096000" cy="584775"/>
          </a:xfrm>
          <a:prstGeom prst="rect">
            <a:avLst/>
          </a:prstGeom>
          <a:noFill/>
        </p:spPr>
        <p:txBody>
          <a:bodyPr wrap="square">
            <a:spAutoFit/>
          </a:bodyPr>
          <a:lstStyle/>
          <a:p>
            <a:pPr marL="457200" indent="-457200" algn="ctr">
              <a:buFont typeface="Wingdings" panose="05000000000000000000" pitchFamily="2" charset="2"/>
              <a:buChar char="ü"/>
            </a:pPr>
            <a:r>
              <a:rPr lang="en-US" sz="3200" dirty="0">
                <a:latin typeface="Calibri" panose="020F0502020204030204" pitchFamily="34" charset="0"/>
                <a:ea typeface="Calibri" panose="020F0502020204030204" pitchFamily="34" charset="0"/>
                <a:cs typeface="Calibri" panose="020F0502020204030204" pitchFamily="34" charset="0"/>
              </a:rPr>
              <a:t>Exploratory Data Analysis</a:t>
            </a:r>
            <a:endParaRPr lang="en-IN" sz="3200" dirty="0">
              <a:latin typeface="Calibri" panose="020F0502020204030204" pitchFamily="34" charset="0"/>
              <a:ea typeface="Calibri" panose="020F0502020204030204" pitchFamily="34" charset="0"/>
              <a:cs typeface="Calibri" panose="020F0502020204030204" pitchFamily="34" charset="0"/>
            </a:endParaRPr>
          </a:p>
        </p:txBody>
      </p:sp>
      <p:pic>
        <p:nvPicPr>
          <p:cNvPr id="10" name="Picture 9">
            <a:extLst>
              <a:ext uri="{FF2B5EF4-FFF2-40B4-BE49-F238E27FC236}">
                <a16:creationId xmlns:a16="http://schemas.microsoft.com/office/drawing/2014/main" id="{811B4325-A98F-517A-E555-5F58CB5A09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4130" y="1148744"/>
            <a:ext cx="3215919" cy="3596952"/>
          </a:xfrm>
          <a:prstGeom prst="rect">
            <a:avLst/>
          </a:prstGeom>
        </p:spPr>
      </p:pic>
      <p:sp>
        <p:nvSpPr>
          <p:cNvPr id="11" name="TextBox 10">
            <a:extLst>
              <a:ext uri="{FF2B5EF4-FFF2-40B4-BE49-F238E27FC236}">
                <a16:creationId xmlns:a16="http://schemas.microsoft.com/office/drawing/2014/main" id="{49514D58-2510-33D5-C5A3-8048729B7426}"/>
              </a:ext>
            </a:extLst>
          </p:cNvPr>
          <p:cNvSpPr txBox="1"/>
          <p:nvPr/>
        </p:nvSpPr>
        <p:spPr>
          <a:xfrm>
            <a:off x="245806" y="4745696"/>
            <a:ext cx="5171224" cy="461665"/>
          </a:xfrm>
          <a:prstGeom prst="rect">
            <a:avLst/>
          </a:prstGeom>
          <a:noFill/>
        </p:spPr>
        <p:txBody>
          <a:bodyPr wrap="none" rtlCol="0">
            <a:spAutoFit/>
          </a:bodyPr>
          <a:lstStyle/>
          <a:p>
            <a:r>
              <a:rPr lang="en-US" sz="2400" dirty="0">
                <a:latin typeface="Calibri" panose="020F0502020204030204" pitchFamily="34" charset="0"/>
                <a:ea typeface="Calibri" panose="020F0502020204030204" pitchFamily="34" charset="0"/>
                <a:cs typeface="Calibri" panose="020F0502020204030204" pitchFamily="34" charset="0"/>
              </a:rPr>
              <a:t>1 means stroke yes,0 means stroke is no</a:t>
            </a:r>
            <a:endParaRPr lang="en-IN" sz="2400" dirty="0">
              <a:latin typeface="Calibri" panose="020F0502020204030204" pitchFamily="34" charset="0"/>
              <a:ea typeface="Calibri" panose="020F0502020204030204" pitchFamily="34" charset="0"/>
              <a:cs typeface="Calibri" panose="020F0502020204030204" pitchFamily="34" charset="0"/>
            </a:endParaRPr>
          </a:p>
        </p:txBody>
      </p:sp>
      <p:pic>
        <p:nvPicPr>
          <p:cNvPr id="13" name="Picture 12">
            <a:extLst>
              <a:ext uri="{FF2B5EF4-FFF2-40B4-BE49-F238E27FC236}">
                <a16:creationId xmlns:a16="http://schemas.microsoft.com/office/drawing/2014/main" id="{2E22A099-F7FD-056E-4402-8977FACCD9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24051" y="1666949"/>
            <a:ext cx="5913632" cy="3078747"/>
          </a:xfrm>
          <a:prstGeom prst="rect">
            <a:avLst/>
          </a:prstGeom>
        </p:spPr>
      </p:pic>
      <p:pic>
        <p:nvPicPr>
          <p:cNvPr id="2" name="Picture 1">
            <a:extLst>
              <a:ext uri="{FF2B5EF4-FFF2-40B4-BE49-F238E27FC236}">
                <a16:creationId xmlns:a16="http://schemas.microsoft.com/office/drawing/2014/main" id="{90C9FDCB-AFD5-63E8-3038-C41D32B8872C}"/>
              </a:ext>
            </a:extLst>
          </p:cNvPr>
          <p:cNvPicPr>
            <a:picLocks noChangeAspect="1"/>
          </p:cNvPicPr>
          <p:nvPr/>
        </p:nvPicPr>
        <p:blipFill>
          <a:blip r:embed="rId4"/>
          <a:stretch>
            <a:fillRect/>
          </a:stretch>
        </p:blipFill>
        <p:spPr>
          <a:xfrm>
            <a:off x="10492593" y="0"/>
            <a:ext cx="1699407" cy="541067"/>
          </a:xfrm>
          <a:prstGeom prst="rect">
            <a:avLst/>
          </a:prstGeom>
        </p:spPr>
      </p:pic>
    </p:spTree>
    <p:extLst>
      <p:ext uri="{BB962C8B-B14F-4D97-AF65-F5344CB8AC3E}">
        <p14:creationId xmlns:p14="http://schemas.microsoft.com/office/powerpoint/2010/main" val="139228573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5F92913-15CC-DF3A-018B-CC9E0042A1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042" y="456941"/>
            <a:ext cx="5418290" cy="3132091"/>
          </a:xfrm>
          <a:prstGeom prst="rect">
            <a:avLst/>
          </a:prstGeom>
        </p:spPr>
      </p:pic>
      <p:sp>
        <p:nvSpPr>
          <p:cNvPr id="4" name="TextBox 3">
            <a:extLst>
              <a:ext uri="{FF2B5EF4-FFF2-40B4-BE49-F238E27FC236}">
                <a16:creationId xmlns:a16="http://schemas.microsoft.com/office/drawing/2014/main" id="{80097A0F-0F96-5999-E47F-7C57212F2609}"/>
              </a:ext>
            </a:extLst>
          </p:cNvPr>
          <p:cNvSpPr txBox="1"/>
          <p:nvPr/>
        </p:nvSpPr>
        <p:spPr>
          <a:xfrm>
            <a:off x="5850193" y="310234"/>
            <a:ext cx="3409716" cy="461665"/>
          </a:xfrm>
          <a:prstGeom prst="rect">
            <a:avLst/>
          </a:prstGeom>
          <a:noFill/>
        </p:spPr>
        <p:txBody>
          <a:bodyPr wrap="none" rtlCol="0">
            <a:spAutoFit/>
          </a:bodyPr>
          <a:lstStyle/>
          <a:p>
            <a:r>
              <a:rPr lang="en-US" sz="2400" dirty="0">
                <a:latin typeface="Calibri" panose="020F0502020204030204" pitchFamily="34" charset="0"/>
                <a:ea typeface="Calibri" panose="020F0502020204030204" pitchFamily="34" charset="0"/>
                <a:cs typeface="Calibri" panose="020F0502020204030204" pitchFamily="34" charset="0"/>
              </a:rPr>
              <a:t>1.Heart Disease vs Stroke.</a:t>
            </a:r>
            <a:endParaRPr lang="en-IN" sz="2400" dirty="0">
              <a:latin typeface="Calibri" panose="020F0502020204030204" pitchFamily="34" charset="0"/>
              <a:ea typeface="Calibri" panose="020F0502020204030204" pitchFamily="34" charset="0"/>
              <a:cs typeface="Calibri" panose="020F0502020204030204" pitchFamily="34" charset="0"/>
            </a:endParaRPr>
          </a:p>
        </p:txBody>
      </p:sp>
      <p:pic>
        <p:nvPicPr>
          <p:cNvPr id="6" name="Picture 5">
            <a:extLst>
              <a:ext uri="{FF2B5EF4-FFF2-40B4-BE49-F238E27FC236}">
                <a16:creationId xmlns:a16="http://schemas.microsoft.com/office/drawing/2014/main" id="{177D0220-4951-C65C-DA95-1C391311F3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50193" y="687808"/>
            <a:ext cx="4328535" cy="3284505"/>
          </a:xfrm>
          <a:prstGeom prst="rect">
            <a:avLst/>
          </a:prstGeom>
        </p:spPr>
      </p:pic>
      <p:pic>
        <p:nvPicPr>
          <p:cNvPr id="2" name="Picture 1">
            <a:extLst>
              <a:ext uri="{FF2B5EF4-FFF2-40B4-BE49-F238E27FC236}">
                <a16:creationId xmlns:a16="http://schemas.microsoft.com/office/drawing/2014/main" id="{EE621FAC-B300-2684-F5B3-0E88BB5DE50C}"/>
              </a:ext>
            </a:extLst>
          </p:cNvPr>
          <p:cNvPicPr>
            <a:picLocks noChangeAspect="1"/>
          </p:cNvPicPr>
          <p:nvPr/>
        </p:nvPicPr>
        <p:blipFill>
          <a:blip r:embed="rId4"/>
          <a:stretch>
            <a:fillRect/>
          </a:stretch>
        </p:blipFill>
        <p:spPr>
          <a:xfrm>
            <a:off x="10492593" y="0"/>
            <a:ext cx="1699407" cy="541067"/>
          </a:xfrm>
          <a:prstGeom prst="rect">
            <a:avLst/>
          </a:prstGeom>
        </p:spPr>
      </p:pic>
    </p:spTree>
    <p:extLst>
      <p:ext uri="{BB962C8B-B14F-4D97-AF65-F5344CB8AC3E}">
        <p14:creationId xmlns:p14="http://schemas.microsoft.com/office/powerpoint/2010/main" val="180411090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97AC9A9-3201-093A-1209-3D4CD50EAC1C}"/>
              </a:ext>
            </a:extLst>
          </p:cNvPr>
          <p:cNvSpPr txBox="1"/>
          <p:nvPr/>
        </p:nvSpPr>
        <p:spPr>
          <a:xfrm>
            <a:off x="491613" y="727588"/>
            <a:ext cx="3080010" cy="461665"/>
          </a:xfrm>
          <a:prstGeom prst="rect">
            <a:avLst/>
          </a:prstGeom>
          <a:noFill/>
        </p:spPr>
        <p:txBody>
          <a:bodyPr wrap="none" rtlCol="0">
            <a:spAutoFit/>
          </a:bodyPr>
          <a:lstStyle/>
          <a:p>
            <a:r>
              <a:rPr lang="en-US" sz="2400" dirty="0">
                <a:latin typeface="Calibri" panose="020F0502020204030204" pitchFamily="34" charset="0"/>
                <a:ea typeface="Calibri" panose="020F0502020204030204" pitchFamily="34" charset="0"/>
                <a:cs typeface="Calibri" panose="020F0502020204030204" pitchFamily="34" charset="0"/>
              </a:rPr>
              <a:t>Hypertension Vs Stroke</a:t>
            </a:r>
            <a:endParaRPr lang="en-IN" sz="2400" dirty="0">
              <a:latin typeface="Calibri" panose="020F0502020204030204" pitchFamily="34" charset="0"/>
              <a:ea typeface="Calibri" panose="020F0502020204030204" pitchFamily="34" charset="0"/>
              <a:cs typeface="Calibri" panose="020F0502020204030204" pitchFamily="34" charset="0"/>
            </a:endParaRPr>
          </a:p>
        </p:txBody>
      </p:sp>
      <p:pic>
        <p:nvPicPr>
          <p:cNvPr id="6" name="Picture 5">
            <a:extLst>
              <a:ext uri="{FF2B5EF4-FFF2-40B4-BE49-F238E27FC236}">
                <a16:creationId xmlns:a16="http://schemas.microsoft.com/office/drawing/2014/main" id="{23837F2A-8EAC-CE7E-CFB1-149BFBD5AE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884" y="1189253"/>
            <a:ext cx="3787468" cy="3078747"/>
          </a:xfrm>
          <a:prstGeom prst="rect">
            <a:avLst/>
          </a:prstGeom>
        </p:spPr>
      </p:pic>
      <p:pic>
        <p:nvPicPr>
          <p:cNvPr id="8" name="Picture 7">
            <a:extLst>
              <a:ext uri="{FF2B5EF4-FFF2-40B4-BE49-F238E27FC236}">
                <a16:creationId xmlns:a16="http://schemas.microsoft.com/office/drawing/2014/main" id="{666DE194-AD7C-DDE9-41D7-C409FDB9D8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77674" y="727588"/>
            <a:ext cx="3200677" cy="2377646"/>
          </a:xfrm>
          <a:prstGeom prst="rect">
            <a:avLst/>
          </a:prstGeom>
        </p:spPr>
      </p:pic>
      <p:pic>
        <p:nvPicPr>
          <p:cNvPr id="12" name="Picture 11">
            <a:extLst>
              <a:ext uri="{FF2B5EF4-FFF2-40B4-BE49-F238E27FC236}">
                <a16:creationId xmlns:a16="http://schemas.microsoft.com/office/drawing/2014/main" id="{7303D4FE-7CEB-3F89-5A97-97BB79EA042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31260" y="3248183"/>
            <a:ext cx="5281118" cy="3429297"/>
          </a:xfrm>
          <a:prstGeom prst="rect">
            <a:avLst/>
          </a:prstGeom>
        </p:spPr>
      </p:pic>
      <p:pic>
        <p:nvPicPr>
          <p:cNvPr id="3" name="Picture 2">
            <a:extLst>
              <a:ext uri="{FF2B5EF4-FFF2-40B4-BE49-F238E27FC236}">
                <a16:creationId xmlns:a16="http://schemas.microsoft.com/office/drawing/2014/main" id="{A6CF67AD-637E-3C15-35E7-20222A4D0D6D}"/>
              </a:ext>
            </a:extLst>
          </p:cNvPr>
          <p:cNvPicPr>
            <a:picLocks noChangeAspect="1"/>
          </p:cNvPicPr>
          <p:nvPr/>
        </p:nvPicPr>
        <p:blipFill>
          <a:blip r:embed="rId5"/>
          <a:stretch>
            <a:fillRect/>
          </a:stretch>
        </p:blipFill>
        <p:spPr>
          <a:xfrm>
            <a:off x="10492593" y="0"/>
            <a:ext cx="1699407" cy="541067"/>
          </a:xfrm>
          <a:prstGeom prst="rect">
            <a:avLst/>
          </a:prstGeom>
        </p:spPr>
      </p:pic>
    </p:spTree>
    <p:extLst>
      <p:ext uri="{BB962C8B-B14F-4D97-AF65-F5344CB8AC3E}">
        <p14:creationId xmlns:p14="http://schemas.microsoft.com/office/powerpoint/2010/main" val="138161005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2BF09E9-EBDC-41D3-BC5F-470DEFD60D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3938" y="698351"/>
            <a:ext cx="6790008" cy="2491956"/>
          </a:xfrm>
          <a:prstGeom prst="rect">
            <a:avLst/>
          </a:prstGeom>
        </p:spPr>
      </p:pic>
      <p:pic>
        <p:nvPicPr>
          <p:cNvPr id="5" name="Picture 4">
            <a:extLst>
              <a:ext uri="{FF2B5EF4-FFF2-40B4-BE49-F238E27FC236}">
                <a16:creationId xmlns:a16="http://schemas.microsoft.com/office/drawing/2014/main" id="{FCF04FA3-70A5-9E90-53D8-0705743D0B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84772" y="698351"/>
            <a:ext cx="4465707" cy="3276884"/>
          </a:xfrm>
          <a:prstGeom prst="rect">
            <a:avLst/>
          </a:prstGeom>
        </p:spPr>
      </p:pic>
      <p:pic>
        <p:nvPicPr>
          <p:cNvPr id="2" name="Picture 1">
            <a:extLst>
              <a:ext uri="{FF2B5EF4-FFF2-40B4-BE49-F238E27FC236}">
                <a16:creationId xmlns:a16="http://schemas.microsoft.com/office/drawing/2014/main" id="{3C0CACAA-D88D-7510-607F-F7C5CBA3FAC7}"/>
              </a:ext>
            </a:extLst>
          </p:cNvPr>
          <p:cNvPicPr>
            <a:picLocks noChangeAspect="1"/>
          </p:cNvPicPr>
          <p:nvPr/>
        </p:nvPicPr>
        <p:blipFill>
          <a:blip r:embed="rId4"/>
          <a:stretch>
            <a:fillRect/>
          </a:stretch>
        </p:blipFill>
        <p:spPr>
          <a:xfrm>
            <a:off x="10492593" y="0"/>
            <a:ext cx="1699407" cy="541067"/>
          </a:xfrm>
          <a:prstGeom prst="rect">
            <a:avLst/>
          </a:prstGeom>
        </p:spPr>
      </p:pic>
      <p:pic>
        <p:nvPicPr>
          <p:cNvPr id="4" name="Picture 3">
            <a:extLst>
              <a:ext uri="{FF2B5EF4-FFF2-40B4-BE49-F238E27FC236}">
                <a16:creationId xmlns:a16="http://schemas.microsoft.com/office/drawing/2014/main" id="{57CD8E11-CF6C-A6A8-5668-B0CF975F8CA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9233" y="4132519"/>
            <a:ext cx="7762547" cy="2632697"/>
          </a:xfrm>
          <a:prstGeom prst="rect">
            <a:avLst/>
          </a:prstGeom>
        </p:spPr>
      </p:pic>
    </p:spTree>
    <p:extLst>
      <p:ext uri="{BB962C8B-B14F-4D97-AF65-F5344CB8AC3E}">
        <p14:creationId xmlns:p14="http://schemas.microsoft.com/office/powerpoint/2010/main" val="350036265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D79549C-EC4C-4F99-7B23-D748FE2F882A}"/>
              </a:ext>
            </a:extLst>
          </p:cNvPr>
          <p:cNvSpPr txBox="1"/>
          <p:nvPr/>
        </p:nvSpPr>
        <p:spPr>
          <a:xfrm>
            <a:off x="2871020" y="98323"/>
            <a:ext cx="6823599" cy="584775"/>
          </a:xfrm>
          <a:prstGeom prst="rect">
            <a:avLst/>
          </a:prstGeom>
          <a:noFill/>
        </p:spPr>
        <p:txBody>
          <a:bodyPr wrap="none" rtlCol="0">
            <a:spAutoFit/>
          </a:bodyPr>
          <a:lstStyle/>
          <a:p>
            <a:pPr marL="457200" indent="-457200" algn="ctr">
              <a:buFont typeface="Wingdings" panose="05000000000000000000" pitchFamily="2" charset="2"/>
              <a:buChar char="ü"/>
            </a:pPr>
            <a:r>
              <a:rPr lang="en-US" sz="3200" dirty="0">
                <a:latin typeface="Calibri" panose="020F0502020204030204" pitchFamily="34" charset="0"/>
                <a:ea typeface="Calibri" panose="020F0502020204030204" pitchFamily="34" charset="0"/>
                <a:cs typeface="Calibri" panose="020F0502020204030204" pitchFamily="34" charset="0"/>
              </a:rPr>
              <a:t>Feature Extraction and Data Cleaning</a:t>
            </a:r>
            <a:endParaRPr lang="en-IN" sz="3200" dirty="0">
              <a:latin typeface="Calibri" panose="020F0502020204030204" pitchFamily="34" charset="0"/>
              <a:ea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F28ECF47-B1A6-6C11-FF23-060BC2E78B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9506" y="1215544"/>
            <a:ext cx="5936494" cy="2126164"/>
          </a:xfrm>
          <a:prstGeom prst="rect">
            <a:avLst/>
          </a:prstGeom>
        </p:spPr>
      </p:pic>
      <p:sp>
        <p:nvSpPr>
          <p:cNvPr id="5" name="TextBox 4">
            <a:extLst>
              <a:ext uri="{FF2B5EF4-FFF2-40B4-BE49-F238E27FC236}">
                <a16:creationId xmlns:a16="http://schemas.microsoft.com/office/drawing/2014/main" id="{0B811B2A-1B0E-76E9-F72E-5F1F17F17F61}"/>
              </a:ext>
            </a:extLst>
          </p:cNvPr>
          <p:cNvSpPr txBox="1"/>
          <p:nvPr/>
        </p:nvSpPr>
        <p:spPr>
          <a:xfrm>
            <a:off x="159506" y="3341708"/>
            <a:ext cx="8237595" cy="830997"/>
          </a:xfrm>
          <a:prstGeom prst="rect">
            <a:avLst/>
          </a:prstGeom>
          <a:noFill/>
        </p:spPr>
        <p:txBody>
          <a:bodyPr wrap="square" rtlCol="0">
            <a:spAutoFit/>
          </a:bodyPr>
          <a:lstStyle/>
          <a:p>
            <a:r>
              <a:rPr lang="en-US" sz="2400" dirty="0">
                <a:latin typeface="Calibri" panose="020F0502020204030204" pitchFamily="34" charset="0"/>
                <a:ea typeface="Calibri" panose="020F0502020204030204" pitchFamily="34" charset="0"/>
                <a:cs typeface="Calibri" panose="020F0502020204030204" pitchFamily="34" charset="0"/>
              </a:rPr>
              <a:t>Dropping column id as it of no use for further and also checking whether columns is deleted or not</a:t>
            </a:r>
            <a:endParaRPr lang="en-IN" sz="2400" dirty="0">
              <a:latin typeface="Calibri" panose="020F0502020204030204" pitchFamily="34" charset="0"/>
              <a:ea typeface="Calibri" panose="020F0502020204030204" pitchFamily="34" charset="0"/>
              <a:cs typeface="Calibri" panose="020F0502020204030204" pitchFamily="34" charset="0"/>
            </a:endParaRPr>
          </a:p>
        </p:txBody>
      </p:sp>
      <p:pic>
        <p:nvPicPr>
          <p:cNvPr id="7" name="Picture 6">
            <a:extLst>
              <a:ext uri="{FF2B5EF4-FFF2-40B4-BE49-F238E27FC236}">
                <a16:creationId xmlns:a16="http://schemas.microsoft.com/office/drawing/2014/main" id="{964C5BAF-F02E-E114-C833-B4324E626D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1713" y="4246424"/>
            <a:ext cx="3996590" cy="2513253"/>
          </a:xfrm>
          <a:prstGeom prst="rect">
            <a:avLst/>
          </a:prstGeom>
        </p:spPr>
      </p:pic>
      <p:pic>
        <p:nvPicPr>
          <p:cNvPr id="9" name="Picture 8">
            <a:extLst>
              <a:ext uri="{FF2B5EF4-FFF2-40B4-BE49-F238E27FC236}">
                <a16:creationId xmlns:a16="http://schemas.microsoft.com/office/drawing/2014/main" id="{880BFACE-EFF1-EA29-AF08-D79FA4DE6D6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76335" y="3790530"/>
            <a:ext cx="4922947" cy="2956816"/>
          </a:xfrm>
          <a:prstGeom prst="rect">
            <a:avLst/>
          </a:prstGeom>
        </p:spPr>
      </p:pic>
      <p:pic>
        <p:nvPicPr>
          <p:cNvPr id="3" name="Picture 2">
            <a:extLst>
              <a:ext uri="{FF2B5EF4-FFF2-40B4-BE49-F238E27FC236}">
                <a16:creationId xmlns:a16="http://schemas.microsoft.com/office/drawing/2014/main" id="{98F49545-655F-1E6B-C0C8-425908AD76F0}"/>
              </a:ext>
            </a:extLst>
          </p:cNvPr>
          <p:cNvPicPr>
            <a:picLocks noChangeAspect="1"/>
          </p:cNvPicPr>
          <p:nvPr/>
        </p:nvPicPr>
        <p:blipFill>
          <a:blip r:embed="rId5"/>
          <a:stretch>
            <a:fillRect/>
          </a:stretch>
        </p:blipFill>
        <p:spPr>
          <a:xfrm>
            <a:off x="10492593" y="0"/>
            <a:ext cx="1699407" cy="541067"/>
          </a:xfrm>
          <a:prstGeom prst="rect">
            <a:avLst/>
          </a:prstGeom>
        </p:spPr>
      </p:pic>
    </p:spTree>
    <p:extLst>
      <p:ext uri="{BB962C8B-B14F-4D97-AF65-F5344CB8AC3E}">
        <p14:creationId xmlns:p14="http://schemas.microsoft.com/office/powerpoint/2010/main" val="346548517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96B0749-AF7D-E56E-5F18-C61C20C5A64D}"/>
              </a:ext>
            </a:extLst>
          </p:cNvPr>
          <p:cNvSpPr txBox="1"/>
          <p:nvPr/>
        </p:nvSpPr>
        <p:spPr>
          <a:xfrm>
            <a:off x="580104" y="757084"/>
            <a:ext cx="5204695" cy="584775"/>
          </a:xfrm>
          <a:prstGeom prst="rect">
            <a:avLst/>
          </a:prstGeom>
          <a:noFill/>
        </p:spPr>
        <p:txBody>
          <a:bodyPr wrap="none" rtlCol="0">
            <a:spAutoFit/>
          </a:bodyPr>
          <a:lstStyle/>
          <a:p>
            <a:r>
              <a:rPr lang="en-US" sz="3200" u="sng" dirty="0">
                <a:latin typeface="Calibri" panose="020F0502020204030204" pitchFamily="34" charset="0"/>
                <a:ea typeface="Calibri" panose="020F0502020204030204" pitchFamily="34" charset="0"/>
                <a:cs typeface="Calibri" panose="020F0502020204030204" pitchFamily="34" charset="0"/>
              </a:rPr>
              <a:t>Outlier detection and removal</a:t>
            </a:r>
            <a:endParaRPr lang="en-IN" sz="3200" u="sng" dirty="0">
              <a:latin typeface="Calibri" panose="020F0502020204030204" pitchFamily="34" charset="0"/>
              <a:ea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CDB51289-FFC7-F1FE-42FF-B5D6D01FDC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3558" y="1622956"/>
            <a:ext cx="7003387" cy="2392887"/>
          </a:xfrm>
          <a:prstGeom prst="rect">
            <a:avLst/>
          </a:prstGeom>
        </p:spPr>
      </p:pic>
      <p:pic>
        <p:nvPicPr>
          <p:cNvPr id="6" name="Picture 5">
            <a:extLst>
              <a:ext uri="{FF2B5EF4-FFF2-40B4-BE49-F238E27FC236}">
                <a16:creationId xmlns:a16="http://schemas.microsoft.com/office/drawing/2014/main" id="{5461D309-E8FA-40EB-9E0E-02FBA85372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16630" y="4112410"/>
            <a:ext cx="5024763" cy="2550106"/>
          </a:xfrm>
          <a:prstGeom prst="rect">
            <a:avLst/>
          </a:prstGeom>
        </p:spPr>
      </p:pic>
      <p:pic>
        <p:nvPicPr>
          <p:cNvPr id="3" name="Picture 2">
            <a:extLst>
              <a:ext uri="{FF2B5EF4-FFF2-40B4-BE49-F238E27FC236}">
                <a16:creationId xmlns:a16="http://schemas.microsoft.com/office/drawing/2014/main" id="{C1CF873F-8FE9-006E-08D4-248D43087A29}"/>
              </a:ext>
            </a:extLst>
          </p:cNvPr>
          <p:cNvPicPr>
            <a:picLocks noChangeAspect="1"/>
          </p:cNvPicPr>
          <p:nvPr/>
        </p:nvPicPr>
        <p:blipFill>
          <a:blip r:embed="rId4"/>
          <a:stretch>
            <a:fillRect/>
          </a:stretch>
        </p:blipFill>
        <p:spPr>
          <a:xfrm>
            <a:off x="10492593" y="0"/>
            <a:ext cx="1699407" cy="541067"/>
          </a:xfrm>
          <a:prstGeom prst="rect">
            <a:avLst/>
          </a:prstGeom>
        </p:spPr>
      </p:pic>
    </p:spTree>
    <p:extLst>
      <p:ext uri="{BB962C8B-B14F-4D97-AF65-F5344CB8AC3E}">
        <p14:creationId xmlns:p14="http://schemas.microsoft.com/office/powerpoint/2010/main" val="16550587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7C27DE6-657A-913B-ACEF-1D20F4518534}"/>
              </a:ext>
            </a:extLst>
          </p:cNvPr>
          <p:cNvSpPr txBox="1"/>
          <p:nvPr/>
        </p:nvSpPr>
        <p:spPr>
          <a:xfrm>
            <a:off x="481781" y="648929"/>
            <a:ext cx="4473469" cy="584775"/>
          </a:xfrm>
          <a:prstGeom prst="rect">
            <a:avLst/>
          </a:prstGeom>
          <a:noFill/>
        </p:spPr>
        <p:txBody>
          <a:bodyPr wrap="none" rtlCol="0">
            <a:spAutoFit/>
          </a:bodyPr>
          <a:lstStyle/>
          <a:p>
            <a:r>
              <a:rPr lang="en-US" sz="3200" u="sng" dirty="0">
                <a:latin typeface="Calibri" panose="020F0502020204030204" pitchFamily="34" charset="0"/>
                <a:ea typeface="Calibri" panose="020F0502020204030204" pitchFamily="34" charset="0"/>
                <a:cs typeface="Calibri" panose="020F0502020204030204" pitchFamily="34" charset="0"/>
              </a:rPr>
              <a:t>Use </a:t>
            </a:r>
            <a:r>
              <a:rPr lang="en-US" sz="3200" u="sng" dirty="0" err="1">
                <a:latin typeface="Calibri" panose="020F0502020204030204" pitchFamily="34" charset="0"/>
                <a:ea typeface="Calibri" panose="020F0502020204030204" pitchFamily="34" charset="0"/>
                <a:cs typeface="Calibri" panose="020F0502020204030204" pitchFamily="34" charset="0"/>
              </a:rPr>
              <a:t>iqr</a:t>
            </a:r>
            <a:r>
              <a:rPr lang="en-US" sz="3200" u="sng" dirty="0">
                <a:latin typeface="Calibri" panose="020F0502020204030204" pitchFamily="34" charset="0"/>
                <a:ea typeface="Calibri" panose="020F0502020204030204" pitchFamily="34" charset="0"/>
                <a:cs typeface="Calibri" panose="020F0502020204030204" pitchFamily="34" charset="0"/>
              </a:rPr>
              <a:t> to remove outlier:</a:t>
            </a:r>
            <a:endParaRPr lang="en-IN" sz="3200" u="sng" dirty="0">
              <a:latin typeface="Calibri" panose="020F0502020204030204" pitchFamily="34" charset="0"/>
              <a:ea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B81470A6-5457-865E-9992-5039E0E589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197" y="1612491"/>
            <a:ext cx="7474478" cy="1530308"/>
          </a:xfrm>
          <a:prstGeom prst="rect">
            <a:avLst/>
          </a:prstGeom>
        </p:spPr>
      </p:pic>
      <p:pic>
        <p:nvPicPr>
          <p:cNvPr id="6" name="Picture 5">
            <a:extLst>
              <a:ext uri="{FF2B5EF4-FFF2-40B4-BE49-F238E27FC236}">
                <a16:creationId xmlns:a16="http://schemas.microsoft.com/office/drawing/2014/main" id="{46B87487-3E4A-BAB6-6BC8-EB621B3F23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39379" y="3505446"/>
            <a:ext cx="5883945" cy="2887919"/>
          </a:xfrm>
          <a:prstGeom prst="rect">
            <a:avLst/>
          </a:prstGeom>
        </p:spPr>
      </p:pic>
      <p:pic>
        <p:nvPicPr>
          <p:cNvPr id="3" name="Picture 2">
            <a:extLst>
              <a:ext uri="{FF2B5EF4-FFF2-40B4-BE49-F238E27FC236}">
                <a16:creationId xmlns:a16="http://schemas.microsoft.com/office/drawing/2014/main" id="{04D7F4CF-38B6-5B4F-10E8-CE6C033C8A96}"/>
              </a:ext>
            </a:extLst>
          </p:cNvPr>
          <p:cNvPicPr>
            <a:picLocks noChangeAspect="1"/>
          </p:cNvPicPr>
          <p:nvPr/>
        </p:nvPicPr>
        <p:blipFill>
          <a:blip r:embed="rId4"/>
          <a:stretch>
            <a:fillRect/>
          </a:stretch>
        </p:blipFill>
        <p:spPr>
          <a:xfrm>
            <a:off x="10492593" y="0"/>
            <a:ext cx="1699407" cy="541067"/>
          </a:xfrm>
          <a:prstGeom prst="rect">
            <a:avLst/>
          </a:prstGeom>
        </p:spPr>
      </p:pic>
    </p:spTree>
    <p:extLst>
      <p:ext uri="{BB962C8B-B14F-4D97-AF65-F5344CB8AC3E}">
        <p14:creationId xmlns:p14="http://schemas.microsoft.com/office/powerpoint/2010/main" val="31881349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BEE5656-9393-49A5-3DB8-3EAFC6B9AF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1488" y="3429000"/>
            <a:ext cx="3490262" cy="2994920"/>
          </a:xfrm>
          <a:prstGeom prst="rect">
            <a:avLst/>
          </a:prstGeom>
        </p:spPr>
      </p:pic>
      <p:graphicFrame>
        <p:nvGraphicFramePr>
          <p:cNvPr id="8" name="Table 7">
            <a:extLst>
              <a:ext uri="{FF2B5EF4-FFF2-40B4-BE49-F238E27FC236}">
                <a16:creationId xmlns:a16="http://schemas.microsoft.com/office/drawing/2014/main" id="{4283055C-A100-278D-B86D-CE6E333F1DB6}"/>
              </a:ext>
            </a:extLst>
          </p:cNvPr>
          <p:cNvGraphicFramePr>
            <a:graphicFrameLocks noGrp="1"/>
          </p:cNvGraphicFramePr>
          <p:nvPr>
            <p:extLst>
              <p:ext uri="{D42A27DB-BD31-4B8C-83A1-F6EECF244321}">
                <p14:modId xmlns:p14="http://schemas.microsoft.com/office/powerpoint/2010/main" val="3797206392"/>
              </p:ext>
            </p:extLst>
          </p:nvPr>
        </p:nvGraphicFramePr>
        <p:xfrm>
          <a:off x="4971938" y="2171830"/>
          <a:ext cx="7008574" cy="4578330"/>
        </p:xfrm>
        <a:graphic>
          <a:graphicData uri="http://schemas.openxmlformats.org/drawingml/2006/table">
            <a:tbl>
              <a:tblPr/>
              <a:tblGrid>
                <a:gridCol w="3504287">
                  <a:extLst>
                    <a:ext uri="{9D8B030D-6E8A-4147-A177-3AD203B41FA5}">
                      <a16:colId xmlns:a16="http://schemas.microsoft.com/office/drawing/2014/main" val="1360821185"/>
                    </a:ext>
                  </a:extLst>
                </a:gridCol>
                <a:gridCol w="3504287">
                  <a:extLst>
                    <a:ext uri="{9D8B030D-6E8A-4147-A177-3AD203B41FA5}">
                      <a16:colId xmlns:a16="http://schemas.microsoft.com/office/drawing/2014/main" val="735926942"/>
                    </a:ext>
                  </a:extLst>
                </a:gridCol>
              </a:tblGrid>
              <a:tr h="253445">
                <a:tc>
                  <a:txBody>
                    <a:bodyPr/>
                    <a:lstStyle/>
                    <a:p>
                      <a:pPr fontAlgn="ctr"/>
                      <a:r>
                        <a:rPr lang="en-IN" sz="1400" b="1">
                          <a:effectLst/>
                        </a:rPr>
                        <a:t>Attribute</a:t>
                      </a:r>
                    </a:p>
                  </a:txBody>
                  <a:tcPr marL="73169" marR="73169" marT="36585" marB="36585" anchor="ctr">
                    <a:lnL>
                      <a:noFill/>
                    </a:lnL>
                    <a:lnR>
                      <a:noFill/>
                    </a:lnR>
                    <a:lnT>
                      <a:noFill/>
                    </a:lnT>
                    <a:lnB>
                      <a:noFill/>
                    </a:lnB>
                    <a:noFill/>
                  </a:tcPr>
                </a:tc>
                <a:tc>
                  <a:txBody>
                    <a:bodyPr/>
                    <a:lstStyle/>
                    <a:p>
                      <a:pPr fontAlgn="ctr"/>
                      <a:r>
                        <a:rPr lang="en-IN" sz="1400" b="1">
                          <a:effectLst/>
                        </a:rPr>
                        <a:t>Description</a:t>
                      </a:r>
                    </a:p>
                  </a:txBody>
                  <a:tcPr marL="73169" marR="73169" marT="36585" marB="36585" anchor="ctr">
                    <a:lnL>
                      <a:noFill/>
                    </a:lnL>
                    <a:lnR>
                      <a:noFill/>
                    </a:lnR>
                    <a:lnT>
                      <a:noFill/>
                    </a:lnT>
                    <a:lnB>
                      <a:noFill/>
                    </a:lnB>
                    <a:noFill/>
                  </a:tcPr>
                </a:tc>
                <a:extLst>
                  <a:ext uri="{0D108BD9-81ED-4DB2-BD59-A6C34878D82A}">
                    <a16:rowId xmlns:a16="http://schemas.microsoft.com/office/drawing/2014/main" val="2016553946"/>
                  </a:ext>
                </a:extLst>
              </a:tr>
              <a:tr h="253445">
                <a:tc>
                  <a:txBody>
                    <a:bodyPr/>
                    <a:lstStyle/>
                    <a:p>
                      <a:pPr fontAlgn="ctr"/>
                      <a:r>
                        <a:rPr lang="en-IN" sz="1400">
                          <a:effectLst/>
                        </a:rPr>
                        <a:t>Case_No</a:t>
                      </a:r>
                    </a:p>
                  </a:txBody>
                  <a:tcPr marL="73169" marR="73169" marT="36585" marB="36585" anchor="ctr">
                    <a:lnL>
                      <a:noFill/>
                    </a:lnL>
                    <a:lnR>
                      <a:noFill/>
                    </a:lnR>
                    <a:lnT>
                      <a:noFill/>
                    </a:lnT>
                    <a:lnB>
                      <a:noFill/>
                    </a:lnB>
                    <a:noFill/>
                  </a:tcPr>
                </a:tc>
                <a:tc>
                  <a:txBody>
                    <a:bodyPr/>
                    <a:lstStyle/>
                    <a:p>
                      <a:pPr fontAlgn="ctr"/>
                      <a:r>
                        <a:rPr lang="en-US" sz="1400">
                          <a:effectLst/>
                        </a:rPr>
                        <a:t>Unique ID for each toddler</a:t>
                      </a:r>
                    </a:p>
                  </a:txBody>
                  <a:tcPr marL="73169" marR="73169" marT="36585" marB="36585" anchor="ctr">
                    <a:lnL>
                      <a:noFill/>
                    </a:lnL>
                    <a:lnR>
                      <a:noFill/>
                    </a:lnR>
                    <a:lnT>
                      <a:noFill/>
                    </a:lnT>
                    <a:lnB>
                      <a:noFill/>
                    </a:lnB>
                    <a:noFill/>
                  </a:tcPr>
                </a:tc>
                <a:extLst>
                  <a:ext uri="{0D108BD9-81ED-4DB2-BD59-A6C34878D82A}">
                    <a16:rowId xmlns:a16="http://schemas.microsoft.com/office/drawing/2014/main" val="3848081826"/>
                  </a:ext>
                </a:extLst>
              </a:tr>
              <a:tr h="253445">
                <a:tc>
                  <a:txBody>
                    <a:bodyPr/>
                    <a:lstStyle/>
                    <a:p>
                      <a:pPr fontAlgn="ctr"/>
                      <a:r>
                        <a:rPr lang="en-IN" sz="1400">
                          <a:effectLst/>
                        </a:rPr>
                        <a:t>A1</a:t>
                      </a:r>
                    </a:p>
                  </a:txBody>
                  <a:tcPr marL="73169" marR="73169" marT="36585" marB="36585" anchor="ctr">
                    <a:lnL>
                      <a:noFill/>
                    </a:lnL>
                    <a:lnR>
                      <a:noFill/>
                    </a:lnR>
                    <a:lnT>
                      <a:noFill/>
                    </a:lnT>
                    <a:lnB>
                      <a:noFill/>
                    </a:lnB>
                    <a:noFill/>
                  </a:tcPr>
                </a:tc>
                <a:tc>
                  <a:txBody>
                    <a:bodyPr/>
                    <a:lstStyle/>
                    <a:p>
                      <a:pPr fontAlgn="ctr"/>
                      <a:r>
                        <a:rPr lang="en-US" sz="1400">
                          <a:effectLst/>
                        </a:rPr>
                        <a:t>Result of autistic screening question 1</a:t>
                      </a:r>
                    </a:p>
                  </a:txBody>
                  <a:tcPr marL="73169" marR="73169" marT="36585" marB="36585" anchor="ctr">
                    <a:lnL>
                      <a:noFill/>
                    </a:lnL>
                    <a:lnR>
                      <a:noFill/>
                    </a:lnR>
                    <a:lnT>
                      <a:noFill/>
                    </a:lnT>
                    <a:lnB>
                      <a:noFill/>
                    </a:lnB>
                    <a:noFill/>
                  </a:tcPr>
                </a:tc>
                <a:extLst>
                  <a:ext uri="{0D108BD9-81ED-4DB2-BD59-A6C34878D82A}">
                    <a16:rowId xmlns:a16="http://schemas.microsoft.com/office/drawing/2014/main" val="4039670661"/>
                  </a:ext>
                </a:extLst>
              </a:tr>
              <a:tr h="253445">
                <a:tc>
                  <a:txBody>
                    <a:bodyPr/>
                    <a:lstStyle/>
                    <a:p>
                      <a:pPr fontAlgn="ctr"/>
                      <a:r>
                        <a:rPr lang="en-IN" sz="1400">
                          <a:effectLst/>
                        </a:rPr>
                        <a:t>A2</a:t>
                      </a:r>
                    </a:p>
                  </a:txBody>
                  <a:tcPr marL="73169" marR="73169" marT="36585" marB="36585" anchor="ctr">
                    <a:lnL>
                      <a:noFill/>
                    </a:lnL>
                    <a:lnR>
                      <a:noFill/>
                    </a:lnR>
                    <a:lnT>
                      <a:noFill/>
                    </a:lnT>
                    <a:lnB>
                      <a:noFill/>
                    </a:lnB>
                    <a:noFill/>
                  </a:tcPr>
                </a:tc>
                <a:tc>
                  <a:txBody>
                    <a:bodyPr/>
                    <a:lstStyle/>
                    <a:p>
                      <a:pPr fontAlgn="ctr"/>
                      <a:r>
                        <a:rPr lang="en-US" sz="1400">
                          <a:effectLst/>
                        </a:rPr>
                        <a:t>Result of autistic screening question 2</a:t>
                      </a:r>
                    </a:p>
                  </a:txBody>
                  <a:tcPr marL="73169" marR="73169" marT="36585" marB="36585" anchor="ctr">
                    <a:lnL>
                      <a:noFill/>
                    </a:lnL>
                    <a:lnR>
                      <a:noFill/>
                    </a:lnR>
                    <a:lnT>
                      <a:noFill/>
                    </a:lnT>
                    <a:lnB>
                      <a:noFill/>
                    </a:lnB>
                    <a:noFill/>
                  </a:tcPr>
                </a:tc>
                <a:extLst>
                  <a:ext uri="{0D108BD9-81ED-4DB2-BD59-A6C34878D82A}">
                    <a16:rowId xmlns:a16="http://schemas.microsoft.com/office/drawing/2014/main" val="565495267"/>
                  </a:ext>
                </a:extLst>
              </a:tr>
              <a:tr h="253445">
                <a:tc>
                  <a:txBody>
                    <a:bodyPr/>
                    <a:lstStyle/>
                    <a:p>
                      <a:pPr fontAlgn="ctr"/>
                      <a:r>
                        <a:rPr lang="en-IN" sz="1400">
                          <a:effectLst/>
                        </a:rPr>
                        <a:t>A3 to A10</a:t>
                      </a:r>
                    </a:p>
                  </a:txBody>
                  <a:tcPr marL="73169" marR="73169" marT="36585" marB="36585" anchor="ctr">
                    <a:lnL>
                      <a:noFill/>
                    </a:lnL>
                    <a:lnR>
                      <a:noFill/>
                    </a:lnR>
                    <a:lnT>
                      <a:noFill/>
                    </a:lnT>
                    <a:lnB>
                      <a:noFill/>
                    </a:lnB>
                    <a:noFill/>
                  </a:tcPr>
                </a:tc>
                <a:tc>
                  <a:txBody>
                    <a:bodyPr/>
                    <a:lstStyle/>
                    <a:p>
                      <a:pPr fontAlgn="ctr"/>
                      <a:r>
                        <a:rPr lang="en-US" sz="1400">
                          <a:effectLst/>
                        </a:rPr>
                        <a:t>Results of other screening questions</a:t>
                      </a:r>
                    </a:p>
                  </a:txBody>
                  <a:tcPr marL="73169" marR="73169" marT="36585" marB="36585" anchor="ctr">
                    <a:lnL>
                      <a:noFill/>
                    </a:lnL>
                    <a:lnR>
                      <a:noFill/>
                    </a:lnR>
                    <a:lnT>
                      <a:noFill/>
                    </a:lnT>
                    <a:lnB>
                      <a:noFill/>
                    </a:lnB>
                    <a:noFill/>
                  </a:tcPr>
                </a:tc>
                <a:extLst>
                  <a:ext uri="{0D108BD9-81ED-4DB2-BD59-A6C34878D82A}">
                    <a16:rowId xmlns:a16="http://schemas.microsoft.com/office/drawing/2014/main" val="1932474472"/>
                  </a:ext>
                </a:extLst>
              </a:tr>
              <a:tr h="253445">
                <a:tc>
                  <a:txBody>
                    <a:bodyPr/>
                    <a:lstStyle/>
                    <a:p>
                      <a:pPr fontAlgn="ctr"/>
                      <a:r>
                        <a:rPr lang="en-IN" sz="1400" dirty="0">
                          <a:effectLst/>
                        </a:rPr>
                        <a:t>Age Mons</a:t>
                      </a:r>
                    </a:p>
                  </a:txBody>
                  <a:tcPr marL="73169" marR="73169" marT="36585" marB="36585" anchor="ctr">
                    <a:lnL>
                      <a:noFill/>
                    </a:lnL>
                    <a:lnR>
                      <a:noFill/>
                    </a:lnR>
                    <a:lnT>
                      <a:noFill/>
                    </a:lnT>
                    <a:lnB>
                      <a:noFill/>
                    </a:lnB>
                    <a:noFill/>
                  </a:tcPr>
                </a:tc>
                <a:tc>
                  <a:txBody>
                    <a:bodyPr/>
                    <a:lstStyle/>
                    <a:p>
                      <a:pPr fontAlgn="ctr"/>
                      <a:r>
                        <a:rPr lang="en-US" sz="1400">
                          <a:effectLst/>
                        </a:rPr>
                        <a:t>Age of the toddler in months</a:t>
                      </a:r>
                    </a:p>
                  </a:txBody>
                  <a:tcPr marL="73169" marR="73169" marT="36585" marB="36585" anchor="ctr">
                    <a:lnL>
                      <a:noFill/>
                    </a:lnL>
                    <a:lnR>
                      <a:noFill/>
                    </a:lnR>
                    <a:lnT>
                      <a:noFill/>
                    </a:lnT>
                    <a:lnB>
                      <a:noFill/>
                    </a:lnB>
                    <a:noFill/>
                  </a:tcPr>
                </a:tc>
                <a:extLst>
                  <a:ext uri="{0D108BD9-81ED-4DB2-BD59-A6C34878D82A}">
                    <a16:rowId xmlns:a16="http://schemas.microsoft.com/office/drawing/2014/main" val="4271757656"/>
                  </a:ext>
                </a:extLst>
              </a:tr>
              <a:tr h="253445">
                <a:tc>
                  <a:txBody>
                    <a:bodyPr/>
                    <a:lstStyle/>
                    <a:p>
                      <a:pPr fontAlgn="ctr"/>
                      <a:r>
                        <a:rPr lang="en-IN" sz="1400" dirty="0">
                          <a:effectLst/>
                        </a:rPr>
                        <a:t>Qchat_10 Score</a:t>
                      </a:r>
                    </a:p>
                  </a:txBody>
                  <a:tcPr marL="73169" marR="73169" marT="36585" marB="36585" anchor="ctr">
                    <a:lnL>
                      <a:noFill/>
                    </a:lnL>
                    <a:lnR>
                      <a:noFill/>
                    </a:lnR>
                    <a:lnT>
                      <a:noFill/>
                    </a:lnT>
                    <a:lnB>
                      <a:noFill/>
                    </a:lnB>
                    <a:noFill/>
                  </a:tcPr>
                </a:tc>
                <a:tc>
                  <a:txBody>
                    <a:bodyPr/>
                    <a:lstStyle/>
                    <a:p>
                      <a:pPr fontAlgn="ctr"/>
                      <a:r>
                        <a:rPr lang="en-US" sz="1400">
                          <a:effectLst/>
                        </a:rPr>
                        <a:t>Total score of the screening questions</a:t>
                      </a:r>
                    </a:p>
                  </a:txBody>
                  <a:tcPr marL="73169" marR="73169" marT="36585" marB="36585" anchor="ctr">
                    <a:lnL>
                      <a:noFill/>
                    </a:lnL>
                    <a:lnR>
                      <a:noFill/>
                    </a:lnR>
                    <a:lnT>
                      <a:noFill/>
                    </a:lnT>
                    <a:lnB>
                      <a:noFill/>
                    </a:lnB>
                    <a:noFill/>
                  </a:tcPr>
                </a:tc>
                <a:extLst>
                  <a:ext uri="{0D108BD9-81ED-4DB2-BD59-A6C34878D82A}">
                    <a16:rowId xmlns:a16="http://schemas.microsoft.com/office/drawing/2014/main" val="3799469448"/>
                  </a:ext>
                </a:extLst>
              </a:tr>
              <a:tr h="253445">
                <a:tc>
                  <a:txBody>
                    <a:bodyPr/>
                    <a:lstStyle/>
                    <a:p>
                      <a:pPr fontAlgn="ctr"/>
                      <a:r>
                        <a:rPr lang="en-IN" sz="1400" dirty="0">
                          <a:effectLst/>
                        </a:rPr>
                        <a:t>Sex</a:t>
                      </a:r>
                    </a:p>
                  </a:txBody>
                  <a:tcPr marL="73169" marR="73169" marT="36585" marB="36585" anchor="ctr">
                    <a:lnL>
                      <a:noFill/>
                    </a:lnL>
                    <a:lnR>
                      <a:noFill/>
                    </a:lnR>
                    <a:lnT>
                      <a:noFill/>
                    </a:lnT>
                    <a:lnB>
                      <a:noFill/>
                    </a:lnB>
                    <a:noFill/>
                  </a:tcPr>
                </a:tc>
                <a:tc>
                  <a:txBody>
                    <a:bodyPr/>
                    <a:lstStyle/>
                    <a:p>
                      <a:pPr fontAlgn="ctr"/>
                      <a:r>
                        <a:rPr lang="en-IN" sz="1400">
                          <a:effectLst/>
                        </a:rPr>
                        <a:t>Gender of the toddler</a:t>
                      </a:r>
                    </a:p>
                  </a:txBody>
                  <a:tcPr marL="73169" marR="73169" marT="36585" marB="36585" anchor="ctr">
                    <a:lnL>
                      <a:noFill/>
                    </a:lnL>
                    <a:lnR>
                      <a:noFill/>
                    </a:lnR>
                    <a:lnT>
                      <a:noFill/>
                    </a:lnT>
                    <a:lnB>
                      <a:noFill/>
                    </a:lnB>
                    <a:noFill/>
                  </a:tcPr>
                </a:tc>
                <a:extLst>
                  <a:ext uri="{0D108BD9-81ED-4DB2-BD59-A6C34878D82A}">
                    <a16:rowId xmlns:a16="http://schemas.microsoft.com/office/drawing/2014/main" val="2688278001"/>
                  </a:ext>
                </a:extLst>
              </a:tr>
              <a:tr h="253445">
                <a:tc>
                  <a:txBody>
                    <a:bodyPr/>
                    <a:lstStyle/>
                    <a:p>
                      <a:pPr fontAlgn="ctr"/>
                      <a:r>
                        <a:rPr lang="en-IN" sz="1400">
                          <a:effectLst/>
                        </a:rPr>
                        <a:t>Ethnicity</a:t>
                      </a:r>
                    </a:p>
                  </a:txBody>
                  <a:tcPr marL="73169" marR="73169" marT="36585" marB="36585" anchor="ctr">
                    <a:lnL>
                      <a:noFill/>
                    </a:lnL>
                    <a:lnR>
                      <a:noFill/>
                    </a:lnR>
                    <a:lnT>
                      <a:noFill/>
                    </a:lnT>
                    <a:lnB>
                      <a:noFill/>
                    </a:lnB>
                    <a:noFill/>
                  </a:tcPr>
                </a:tc>
                <a:tc>
                  <a:txBody>
                    <a:bodyPr/>
                    <a:lstStyle/>
                    <a:p>
                      <a:pPr fontAlgn="ctr"/>
                      <a:r>
                        <a:rPr lang="en-US" sz="1400">
                          <a:effectLst/>
                        </a:rPr>
                        <a:t>Place the toddler belongs to</a:t>
                      </a:r>
                    </a:p>
                  </a:txBody>
                  <a:tcPr marL="73169" marR="73169" marT="36585" marB="36585" anchor="ctr">
                    <a:lnL>
                      <a:noFill/>
                    </a:lnL>
                    <a:lnR>
                      <a:noFill/>
                    </a:lnR>
                    <a:lnT>
                      <a:noFill/>
                    </a:lnT>
                    <a:lnB>
                      <a:noFill/>
                    </a:lnB>
                    <a:noFill/>
                  </a:tcPr>
                </a:tc>
                <a:extLst>
                  <a:ext uri="{0D108BD9-81ED-4DB2-BD59-A6C34878D82A}">
                    <a16:rowId xmlns:a16="http://schemas.microsoft.com/office/drawing/2014/main" val="2213574089"/>
                  </a:ext>
                </a:extLst>
              </a:tr>
              <a:tr h="253445">
                <a:tc>
                  <a:txBody>
                    <a:bodyPr/>
                    <a:lstStyle/>
                    <a:p>
                      <a:pPr fontAlgn="ctr"/>
                      <a:r>
                        <a:rPr lang="en-IN" sz="1400">
                          <a:effectLst/>
                        </a:rPr>
                        <a:t>Jaundice</a:t>
                      </a:r>
                    </a:p>
                  </a:txBody>
                  <a:tcPr marL="73169" marR="73169" marT="36585" marB="36585" anchor="ctr">
                    <a:lnL>
                      <a:noFill/>
                    </a:lnL>
                    <a:lnR>
                      <a:noFill/>
                    </a:lnR>
                    <a:lnT>
                      <a:noFill/>
                    </a:lnT>
                    <a:lnB>
                      <a:noFill/>
                    </a:lnB>
                    <a:noFill/>
                  </a:tcPr>
                </a:tc>
                <a:tc>
                  <a:txBody>
                    <a:bodyPr/>
                    <a:lstStyle/>
                    <a:p>
                      <a:pPr fontAlgn="ctr"/>
                      <a:r>
                        <a:rPr lang="en-US" sz="1400">
                          <a:effectLst/>
                        </a:rPr>
                        <a:t>Whether the toddler had jaundice or not</a:t>
                      </a:r>
                    </a:p>
                  </a:txBody>
                  <a:tcPr marL="73169" marR="73169" marT="36585" marB="36585" anchor="ctr">
                    <a:lnL>
                      <a:noFill/>
                    </a:lnL>
                    <a:lnR>
                      <a:noFill/>
                    </a:lnR>
                    <a:lnT>
                      <a:noFill/>
                    </a:lnT>
                    <a:lnB>
                      <a:noFill/>
                    </a:lnB>
                    <a:noFill/>
                  </a:tcPr>
                </a:tc>
                <a:extLst>
                  <a:ext uri="{0D108BD9-81ED-4DB2-BD59-A6C34878D82A}">
                    <a16:rowId xmlns:a16="http://schemas.microsoft.com/office/drawing/2014/main" val="1340824210"/>
                  </a:ext>
                </a:extLst>
              </a:tr>
              <a:tr h="253445">
                <a:tc>
                  <a:txBody>
                    <a:bodyPr/>
                    <a:lstStyle/>
                    <a:p>
                      <a:pPr fontAlgn="ctr"/>
                      <a:r>
                        <a:rPr lang="en-IN" sz="1400">
                          <a:effectLst/>
                        </a:rPr>
                        <a:t>Family_mem_with_ASD</a:t>
                      </a:r>
                    </a:p>
                  </a:txBody>
                  <a:tcPr marL="73169" marR="73169" marT="36585" marB="36585" anchor="ctr">
                    <a:lnL>
                      <a:noFill/>
                    </a:lnL>
                    <a:lnR>
                      <a:noFill/>
                    </a:lnR>
                    <a:lnT>
                      <a:noFill/>
                    </a:lnT>
                    <a:lnB>
                      <a:noFill/>
                    </a:lnB>
                    <a:noFill/>
                  </a:tcPr>
                </a:tc>
                <a:tc>
                  <a:txBody>
                    <a:bodyPr/>
                    <a:lstStyle/>
                    <a:p>
                      <a:pPr fontAlgn="ctr"/>
                      <a:r>
                        <a:rPr lang="en-US" sz="1400">
                          <a:effectLst/>
                        </a:rPr>
                        <a:t>Whether any family member has ASD or not</a:t>
                      </a:r>
                    </a:p>
                  </a:txBody>
                  <a:tcPr marL="73169" marR="73169" marT="36585" marB="36585" anchor="ctr">
                    <a:lnL>
                      <a:noFill/>
                    </a:lnL>
                    <a:lnR>
                      <a:noFill/>
                    </a:lnR>
                    <a:lnT>
                      <a:noFill/>
                    </a:lnT>
                    <a:lnB>
                      <a:noFill/>
                    </a:lnB>
                    <a:noFill/>
                  </a:tcPr>
                </a:tc>
                <a:extLst>
                  <a:ext uri="{0D108BD9-81ED-4DB2-BD59-A6C34878D82A}">
                    <a16:rowId xmlns:a16="http://schemas.microsoft.com/office/drawing/2014/main" val="3417559873"/>
                  </a:ext>
                </a:extLst>
              </a:tr>
              <a:tr h="253445">
                <a:tc>
                  <a:txBody>
                    <a:bodyPr/>
                    <a:lstStyle/>
                    <a:p>
                      <a:pPr fontAlgn="ctr"/>
                      <a:r>
                        <a:rPr lang="en-IN" sz="1400">
                          <a:effectLst/>
                        </a:rPr>
                        <a:t>Who completed the test</a:t>
                      </a:r>
                    </a:p>
                  </a:txBody>
                  <a:tcPr marL="73169" marR="73169" marT="36585" marB="36585" anchor="ctr">
                    <a:lnL>
                      <a:noFill/>
                    </a:lnL>
                    <a:lnR>
                      <a:noFill/>
                    </a:lnR>
                    <a:lnT>
                      <a:noFill/>
                    </a:lnT>
                    <a:lnB>
                      <a:noFill/>
                    </a:lnB>
                    <a:noFill/>
                  </a:tcPr>
                </a:tc>
                <a:tc>
                  <a:txBody>
                    <a:bodyPr/>
                    <a:lstStyle/>
                    <a:p>
                      <a:pPr fontAlgn="ctr"/>
                      <a:r>
                        <a:rPr lang="en-US" sz="1400">
                          <a:effectLst/>
                        </a:rPr>
                        <a:t>Person who completed the screening test</a:t>
                      </a:r>
                    </a:p>
                  </a:txBody>
                  <a:tcPr marL="73169" marR="73169" marT="36585" marB="36585" anchor="ctr">
                    <a:lnL>
                      <a:noFill/>
                    </a:lnL>
                    <a:lnR>
                      <a:noFill/>
                    </a:lnR>
                    <a:lnT>
                      <a:noFill/>
                    </a:lnT>
                    <a:lnB>
                      <a:noFill/>
                    </a:lnB>
                    <a:noFill/>
                  </a:tcPr>
                </a:tc>
                <a:extLst>
                  <a:ext uri="{0D108BD9-81ED-4DB2-BD59-A6C34878D82A}">
                    <a16:rowId xmlns:a16="http://schemas.microsoft.com/office/drawing/2014/main" val="690296037"/>
                  </a:ext>
                </a:extLst>
              </a:tr>
              <a:tr h="443529">
                <a:tc>
                  <a:txBody>
                    <a:bodyPr/>
                    <a:lstStyle/>
                    <a:p>
                      <a:pPr fontAlgn="ctr"/>
                      <a:r>
                        <a:rPr lang="en-IN" sz="1400">
                          <a:effectLst/>
                        </a:rPr>
                        <a:t>Class/ASD Traits</a:t>
                      </a:r>
                    </a:p>
                  </a:txBody>
                  <a:tcPr marL="73169" marR="73169" marT="36585" marB="36585" anchor="ctr">
                    <a:lnL>
                      <a:noFill/>
                    </a:lnL>
                    <a:lnR>
                      <a:noFill/>
                    </a:lnR>
                    <a:lnT>
                      <a:noFill/>
                    </a:lnT>
                    <a:lnB>
                      <a:noFill/>
                    </a:lnB>
                    <a:noFill/>
                  </a:tcPr>
                </a:tc>
                <a:tc>
                  <a:txBody>
                    <a:bodyPr/>
                    <a:lstStyle/>
                    <a:p>
                      <a:pPr fontAlgn="ctr"/>
                      <a:r>
                        <a:rPr lang="en-US" sz="1400" dirty="0">
                          <a:effectLst/>
                        </a:rPr>
                        <a:t>Whether the toddler has autism or not (1 for Yes, 0 for No)</a:t>
                      </a:r>
                    </a:p>
                  </a:txBody>
                  <a:tcPr marL="73169" marR="73169" marT="36585" marB="36585" anchor="ctr">
                    <a:lnL>
                      <a:noFill/>
                    </a:lnL>
                    <a:lnR>
                      <a:noFill/>
                    </a:lnR>
                    <a:lnT>
                      <a:noFill/>
                    </a:lnT>
                    <a:lnB>
                      <a:noFill/>
                    </a:lnB>
                    <a:noFill/>
                  </a:tcPr>
                </a:tc>
                <a:extLst>
                  <a:ext uri="{0D108BD9-81ED-4DB2-BD59-A6C34878D82A}">
                    <a16:rowId xmlns:a16="http://schemas.microsoft.com/office/drawing/2014/main" val="2547770470"/>
                  </a:ext>
                </a:extLst>
              </a:tr>
            </a:tbl>
          </a:graphicData>
        </a:graphic>
      </p:graphicFrame>
      <p:sp>
        <p:nvSpPr>
          <p:cNvPr id="9" name="TextBox 8">
            <a:extLst>
              <a:ext uri="{FF2B5EF4-FFF2-40B4-BE49-F238E27FC236}">
                <a16:creationId xmlns:a16="http://schemas.microsoft.com/office/drawing/2014/main" id="{933A7226-DEEF-DC0B-9C09-B1272B6CB9D5}"/>
              </a:ext>
            </a:extLst>
          </p:cNvPr>
          <p:cNvSpPr txBox="1"/>
          <p:nvPr/>
        </p:nvSpPr>
        <p:spPr>
          <a:xfrm>
            <a:off x="211488" y="434080"/>
            <a:ext cx="12024851" cy="1569660"/>
          </a:xfrm>
          <a:prstGeom prst="rect">
            <a:avLst/>
          </a:prstGeom>
          <a:noFill/>
        </p:spPr>
        <p:txBody>
          <a:bodyPr wrap="square" rtlCol="0">
            <a:spAutoFit/>
          </a:bodyPr>
          <a:lstStyle/>
          <a:p>
            <a:r>
              <a:rPr lang="en-US" sz="2400" u="sng" dirty="0">
                <a:latin typeface="Calibri" panose="020F0502020204030204" pitchFamily="34" charset="0"/>
                <a:ea typeface="Calibri" panose="020F0502020204030204" pitchFamily="34" charset="0"/>
                <a:cs typeface="Calibri" panose="020F0502020204030204" pitchFamily="34" charset="0"/>
              </a:rPr>
              <a:t>Predicting Autism in Toddlers</a:t>
            </a:r>
          </a:p>
          <a:p>
            <a:r>
              <a:rPr lang="en-US" sz="2400" dirty="0">
                <a:latin typeface="Calibri" panose="020F0502020204030204" pitchFamily="34" charset="0"/>
                <a:ea typeface="Calibri" panose="020F0502020204030204" pitchFamily="34" charset="0"/>
                <a:cs typeface="Calibri" panose="020F0502020204030204" pitchFamily="34" charset="0"/>
              </a:rPr>
              <a:t>The objective of the project is to develop a model that can accurately determine whether a toddler has autism or not based on various factors such as screening Questions, result, age, gender and much more.</a:t>
            </a:r>
            <a:endParaRPr lang="en-IN" sz="2400" dirty="0">
              <a:latin typeface="Calibri" panose="020F0502020204030204" pitchFamily="34" charset="0"/>
              <a:ea typeface="Calibri" panose="020F0502020204030204" pitchFamily="34" charset="0"/>
              <a:cs typeface="Calibri" panose="020F0502020204030204" pitchFamily="34" charset="0"/>
            </a:endParaRPr>
          </a:p>
        </p:txBody>
      </p:sp>
      <p:pic>
        <p:nvPicPr>
          <p:cNvPr id="2" name="Picture 1">
            <a:extLst>
              <a:ext uri="{FF2B5EF4-FFF2-40B4-BE49-F238E27FC236}">
                <a16:creationId xmlns:a16="http://schemas.microsoft.com/office/drawing/2014/main" id="{08A323AD-E7ED-7D93-D485-0812DBF9BC4E}"/>
              </a:ext>
            </a:extLst>
          </p:cNvPr>
          <p:cNvPicPr>
            <a:picLocks noChangeAspect="1"/>
          </p:cNvPicPr>
          <p:nvPr/>
        </p:nvPicPr>
        <p:blipFill>
          <a:blip r:embed="rId3"/>
          <a:stretch>
            <a:fillRect/>
          </a:stretch>
        </p:blipFill>
        <p:spPr>
          <a:xfrm>
            <a:off x="10492593" y="0"/>
            <a:ext cx="1699407" cy="541067"/>
          </a:xfrm>
          <a:prstGeom prst="rect">
            <a:avLst/>
          </a:prstGeom>
        </p:spPr>
      </p:pic>
    </p:spTree>
    <p:extLst>
      <p:ext uri="{BB962C8B-B14F-4D97-AF65-F5344CB8AC3E}">
        <p14:creationId xmlns:p14="http://schemas.microsoft.com/office/powerpoint/2010/main" val="222886307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0966A92-5E1A-90EB-CAC9-3F53B8FA06C3}"/>
              </a:ext>
            </a:extLst>
          </p:cNvPr>
          <p:cNvSpPr txBox="1"/>
          <p:nvPr/>
        </p:nvSpPr>
        <p:spPr>
          <a:xfrm>
            <a:off x="4164188" y="206477"/>
            <a:ext cx="2348143" cy="584775"/>
          </a:xfrm>
          <a:prstGeom prst="rect">
            <a:avLst/>
          </a:prstGeom>
          <a:noFill/>
        </p:spPr>
        <p:txBody>
          <a:bodyPr wrap="none" rtlCol="0">
            <a:spAutoFit/>
          </a:bodyPr>
          <a:lstStyle/>
          <a:p>
            <a:pPr marL="457200" indent="-457200" algn="ctr">
              <a:buFont typeface="Wingdings" panose="05000000000000000000" pitchFamily="2" charset="2"/>
              <a:buChar char="ü"/>
            </a:pPr>
            <a:r>
              <a:rPr lang="en-US" sz="3200" dirty="0">
                <a:latin typeface="Calibri" panose="020F0502020204030204" pitchFamily="34" charset="0"/>
                <a:ea typeface="Calibri" panose="020F0502020204030204" pitchFamily="34" charset="0"/>
                <a:cs typeface="Calibri" panose="020F0502020204030204" pitchFamily="34" charset="0"/>
              </a:rPr>
              <a:t>Prediction</a:t>
            </a:r>
            <a:endParaRPr lang="en-IN" sz="3200" dirty="0">
              <a:latin typeface="Calibri" panose="020F0502020204030204" pitchFamily="34" charset="0"/>
              <a:ea typeface="Calibri" panose="020F0502020204030204" pitchFamily="34" charset="0"/>
              <a:cs typeface="Calibri" panose="020F0502020204030204" pitchFamily="34" charset="0"/>
            </a:endParaRPr>
          </a:p>
        </p:txBody>
      </p:sp>
      <p:sp>
        <p:nvSpPr>
          <p:cNvPr id="3" name="TextBox 2">
            <a:extLst>
              <a:ext uri="{FF2B5EF4-FFF2-40B4-BE49-F238E27FC236}">
                <a16:creationId xmlns:a16="http://schemas.microsoft.com/office/drawing/2014/main" id="{36CEBEAE-1699-A65A-DF0A-B24CCE770C93}"/>
              </a:ext>
            </a:extLst>
          </p:cNvPr>
          <p:cNvSpPr txBox="1"/>
          <p:nvPr/>
        </p:nvSpPr>
        <p:spPr>
          <a:xfrm>
            <a:off x="255638" y="1258529"/>
            <a:ext cx="2437399" cy="461665"/>
          </a:xfrm>
          <a:prstGeom prst="rect">
            <a:avLst/>
          </a:prstGeom>
          <a:noFill/>
        </p:spPr>
        <p:txBody>
          <a:bodyPr wrap="none" rtlCol="0">
            <a:spAutoFit/>
          </a:bodyPr>
          <a:lstStyle/>
          <a:p>
            <a:r>
              <a:rPr lang="en-US" sz="2400" b="1" u="sng" dirty="0">
                <a:latin typeface="Calibri" panose="020F0502020204030204" pitchFamily="34" charset="0"/>
                <a:ea typeface="Calibri" panose="020F0502020204030204" pitchFamily="34" charset="0"/>
                <a:cs typeface="Calibri" panose="020F0502020204030204" pitchFamily="34" charset="0"/>
              </a:rPr>
              <a:t>1.Random Forest:</a:t>
            </a:r>
            <a:endParaRPr lang="en-IN" sz="2400" b="1" u="sng" dirty="0">
              <a:latin typeface="Calibri" panose="020F0502020204030204" pitchFamily="34" charset="0"/>
              <a:ea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73962905-242B-E2D7-7BA1-E0DFCE8B7E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5639" y="2080329"/>
            <a:ext cx="4149213" cy="1752129"/>
          </a:xfrm>
          <a:prstGeom prst="rect">
            <a:avLst/>
          </a:prstGeom>
        </p:spPr>
      </p:pic>
      <p:sp>
        <p:nvSpPr>
          <p:cNvPr id="6" name="TextBox 5">
            <a:extLst>
              <a:ext uri="{FF2B5EF4-FFF2-40B4-BE49-F238E27FC236}">
                <a16:creationId xmlns:a16="http://schemas.microsoft.com/office/drawing/2014/main" id="{4643E22F-55D8-5FB8-76F6-6839583E60F3}"/>
              </a:ext>
            </a:extLst>
          </p:cNvPr>
          <p:cNvSpPr txBox="1"/>
          <p:nvPr/>
        </p:nvSpPr>
        <p:spPr>
          <a:xfrm>
            <a:off x="7757650" y="943897"/>
            <a:ext cx="2906373" cy="461665"/>
          </a:xfrm>
          <a:prstGeom prst="rect">
            <a:avLst/>
          </a:prstGeom>
          <a:noFill/>
        </p:spPr>
        <p:txBody>
          <a:bodyPr wrap="none" rtlCol="0">
            <a:spAutoFit/>
          </a:bodyPr>
          <a:lstStyle/>
          <a:p>
            <a:r>
              <a:rPr lang="en-US" sz="2400" b="1" u="sng" dirty="0">
                <a:latin typeface="Calibri" panose="020F0502020204030204" pitchFamily="34" charset="0"/>
                <a:ea typeface="Calibri" panose="020F0502020204030204" pitchFamily="34" charset="0"/>
                <a:cs typeface="Calibri" panose="020F0502020204030204" pitchFamily="34" charset="0"/>
              </a:rPr>
              <a:t>2.Logistic Regression:</a:t>
            </a:r>
            <a:endParaRPr lang="en-IN" sz="2400" b="1" u="sng" dirty="0">
              <a:latin typeface="Calibri" panose="020F0502020204030204" pitchFamily="34" charset="0"/>
              <a:ea typeface="Calibri" panose="020F0502020204030204" pitchFamily="34" charset="0"/>
              <a:cs typeface="Calibri" panose="020F0502020204030204" pitchFamily="34" charset="0"/>
            </a:endParaRPr>
          </a:p>
        </p:txBody>
      </p:sp>
      <p:pic>
        <p:nvPicPr>
          <p:cNvPr id="10" name="Picture 9">
            <a:extLst>
              <a:ext uri="{FF2B5EF4-FFF2-40B4-BE49-F238E27FC236}">
                <a16:creationId xmlns:a16="http://schemas.microsoft.com/office/drawing/2014/main" id="{832D5A63-CD50-5F22-00A5-AFAD95ED86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97445" y="1395279"/>
            <a:ext cx="5428286" cy="2153476"/>
          </a:xfrm>
          <a:prstGeom prst="rect">
            <a:avLst/>
          </a:prstGeom>
        </p:spPr>
      </p:pic>
      <p:sp>
        <p:nvSpPr>
          <p:cNvPr id="11" name="TextBox 10">
            <a:extLst>
              <a:ext uri="{FF2B5EF4-FFF2-40B4-BE49-F238E27FC236}">
                <a16:creationId xmlns:a16="http://schemas.microsoft.com/office/drawing/2014/main" id="{A837988D-F489-8BE4-FE0E-1298D897CA56}"/>
              </a:ext>
            </a:extLst>
          </p:cNvPr>
          <p:cNvSpPr txBox="1"/>
          <p:nvPr/>
        </p:nvSpPr>
        <p:spPr>
          <a:xfrm>
            <a:off x="452284" y="3961760"/>
            <a:ext cx="1101648" cy="461665"/>
          </a:xfrm>
          <a:prstGeom prst="rect">
            <a:avLst/>
          </a:prstGeom>
          <a:noFill/>
        </p:spPr>
        <p:txBody>
          <a:bodyPr wrap="none" rtlCol="0">
            <a:spAutoFit/>
          </a:bodyPr>
          <a:lstStyle/>
          <a:p>
            <a:r>
              <a:rPr lang="en-US" sz="2400" b="1" u="sng" dirty="0">
                <a:latin typeface="Calibri" panose="020F0502020204030204" pitchFamily="34" charset="0"/>
                <a:ea typeface="Calibri" panose="020F0502020204030204" pitchFamily="34" charset="0"/>
                <a:cs typeface="Calibri" panose="020F0502020204030204" pitchFamily="34" charset="0"/>
              </a:rPr>
              <a:t>3.SVM:</a:t>
            </a:r>
            <a:endParaRPr lang="en-IN" sz="2400" b="1" u="sng" dirty="0">
              <a:latin typeface="Calibri" panose="020F0502020204030204" pitchFamily="34" charset="0"/>
              <a:ea typeface="Calibri" panose="020F0502020204030204" pitchFamily="34" charset="0"/>
              <a:cs typeface="Calibri" panose="020F0502020204030204" pitchFamily="34" charset="0"/>
            </a:endParaRPr>
          </a:p>
        </p:txBody>
      </p:sp>
      <p:pic>
        <p:nvPicPr>
          <p:cNvPr id="13" name="Picture 12">
            <a:extLst>
              <a:ext uri="{FF2B5EF4-FFF2-40B4-BE49-F238E27FC236}">
                <a16:creationId xmlns:a16="http://schemas.microsoft.com/office/drawing/2014/main" id="{B4E3653E-1FE3-BBFB-FDD8-DA2CEEA17E6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5638" y="4690300"/>
            <a:ext cx="4306530" cy="1762722"/>
          </a:xfrm>
          <a:prstGeom prst="rect">
            <a:avLst/>
          </a:prstGeom>
        </p:spPr>
      </p:pic>
      <p:sp>
        <p:nvSpPr>
          <p:cNvPr id="14" name="TextBox 13">
            <a:extLst>
              <a:ext uri="{FF2B5EF4-FFF2-40B4-BE49-F238E27FC236}">
                <a16:creationId xmlns:a16="http://schemas.microsoft.com/office/drawing/2014/main" id="{CE0EA2F1-66E7-706D-A9A0-30BB2FD8B9CA}"/>
              </a:ext>
            </a:extLst>
          </p:cNvPr>
          <p:cNvSpPr txBox="1"/>
          <p:nvPr/>
        </p:nvSpPr>
        <p:spPr>
          <a:xfrm>
            <a:off x="6512331" y="3951928"/>
            <a:ext cx="3554178" cy="461665"/>
          </a:xfrm>
          <a:prstGeom prst="rect">
            <a:avLst/>
          </a:prstGeom>
          <a:noFill/>
        </p:spPr>
        <p:txBody>
          <a:bodyPr wrap="none" rtlCol="0">
            <a:spAutoFit/>
          </a:bodyPr>
          <a:lstStyle/>
          <a:p>
            <a:r>
              <a:rPr lang="en-US" sz="2400" b="1" u="sng" dirty="0">
                <a:latin typeface="Calibri" panose="020F0502020204030204" pitchFamily="34" charset="0"/>
                <a:ea typeface="Calibri" panose="020F0502020204030204" pitchFamily="34" charset="0"/>
                <a:cs typeface="Calibri" panose="020F0502020204030204" pitchFamily="34" charset="0"/>
              </a:rPr>
              <a:t>4.Decision Tree Classifier:</a:t>
            </a:r>
            <a:endParaRPr lang="en-IN" sz="2400" b="1" u="sng" dirty="0">
              <a:latin typeface="Calibri" panose="020F0502020204030204" pitchFamily="34" charset="0"/>
              <a:ea typeface="Calibri" panose="020F0502020204030204" pitchFamily="34" charset="0"/>
              <a:cs typeface="Calibri" panose="020F0502020204030204" pitchFamily="34" charset="0"/>
            </a:endParaRPr>
          </a:p>
        </p:txBody>
      </p:sp>
      <p:pic>
        <p:nvPicPr>
          <p:cNvPr id="16" name="Picture 15">
            <a:extLst>
              <a:ext uri="{FF2B5EF4-FFF2-40B4-BE49-F238E27FC236}">
                <a16:creationId xmlns:a16="http://schemas.microsoft.com/office/drawing/2014/main" id="{22098AAD-8F27-B3B4-C824-CBB7FE27700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70393" y="4479394"/>
            <a:ext cx="5002042" cy="2278559"/>
          </a:xfrm>
          <a:prstGeom prst="rect">
            <a:avLst/>
          </a:prstGeom>
        </p:spPr>
      </p:pic>
      <p:pic>
        <p:nvPicPr>
          <p:cNvPr id="4" name="Picture 3">
            <a:extLst>
              <a:ext uri="{FF2B5EF4-FFF2-40B4-BE49-F238E27FC236}">
                <a16:creationId xmlns:a16="http://schemas.microsoft.com/office/drawing/2014/main" id="{E2787EF1-C7D5-51CA-ACEA-5CF760522D3E}"/>
              </a:ext>
            </a:extLst>
          </p:cNvPr>
          <p:cNvPicPr>
            <a:picLocks noChangeAspect="1"/>
          </p:cNvPicPr>
          <p:nvPr/>
        </p:nvPicPr>
        <p:blipFill>
          <a:blip r:embed="rId6"/>
          <a:stretch>
            <a:fillRect/>
          </a:stretch>
        </p:blipFill>
        <p:spPr>
          <a:xfrm>
            <a:off x="10492593" y="0"/>
            <a:ext cx="1699407" cy="541067"/>
          </a:xfrm>
          <a:prstGeom prst="rect">
            <a:avLst/>
          </a:prstGeom>
        </p:spPr>
      </p:pic>
    </p:spTree>
    <p:extLst>
      <p:ext uri="{BB962C8B-B14F-4D97-AF65-F5344CB8AC3E}">
        <p14:creationId xmlns:p14="http://schemas.microsoft.com/office/powerpoint/2010/main" val="248679294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6DBB5-11F3-15A5-1628-5A5D414D764B}"/>
              </a:ext>
            </a:extLst>
          </p:cNvPr>
          <p:cNvSpPr>
            <a:spLocks noGrp="1"/>
          </p:cNvSpPr>
          <p:nvPr>
            <p:ph type="ctrTitle"/>
          </p:nvPr>
        </p:nvSpPr>
        <p:spPr/>
        <p:txBody>
          <a:bodyPr>
            <a:normAutofit/>
          </a:bodyPr>
          <a:lstStyle/>
          <a:p>
            <a:pPr algn="ctr"/>
            <a:r>
              <a:rPr lang="en-US" sz="9600" dirty="0">
                <a:latin typeface="Calibri" panose="020F0502020204030204" pitchFamily="34" charset="0"/>
                <a:ea typeface="Calibri" panose="020F0502020204030204" pitchFamily="34" charset="0"/>
                <a:cs typeface="Calibri" panose="020F0502020204030204" pitchFamily="34" charset="0"/>
              </a:rPr>
              <a:t>  </a:t>
            </a:r>
            <a:r>
              <a:rPr lang="en-US" sz="9600" u="sng" dirty="0">
                <a:latin typeface="Calibri" panose="020F0502020204030204" pitchFamily="34" charset="0"/>
                <a:ea typeface="Calibri" panose="020F0502020204030204" pitchFamily="34" charset="0"/>
                <a:cs typeface="Calibri" panose="020F0502020204030204" pitchFamily="34" charset="0"/>
              </a:rPr>
              <a:t>THANK</a:t>
            </a:r>
            <a:r>
              <a:rPr lang="en-US" sz="9600" dirty="0">
                <a:latin typeface="Calibri" panose="020F0502020204030204" pitchFamily="34" charset="0"/>
                <a:ea typeface="Calibri" panose="020F0502020204030204" pitchFamily="34" charset="0"/>
                <a:cs typeface="Calibri" panose="020F0502020204030204" pitchFamily="34" charset="0"/>
              </a:rPr>
              <a:t>  </a:t>
            </a:r>
            <a:r>
              <a:rPr lang="en-US" sz="9600" u="sng" dirty="0">
                <a:latin typeface="Calibri" panose="020F0502020204030204" pitchFamily="34" charset="0"/>
                <a:ea typeface="Calibri" panose="020F0502020204030204" pitchFamily="34" charset="0"/>
                <a:cs typeface="Calibri" panose="020F0502020204030204" pitchFamily="34" charset="0"/>
              </a:rPr>
              <a:t>YOU</a:t>
            </a:r>
            <a:endParaRPr lang="en-IN" sz="9600" u="sng" dirty="0">
              <a:latin typeface="Calibri" panose="020F0502020204030204" pitchFamily="34" charset="0"/>
              <a:ea typeface="Calibri" panose="020F0502020204030204" pitchFamily="34" charset="0"/>
              <a:cs typeface="Calibri" panose="020F0502020204030204" pitchFamily="34" charset="0"/>
            </a:endParaRPr>
          </a:p>
        </p:txBody>
      </p:sp>
      <p:sp>
        <p:nvSpPr>
          <p:cNvPr id="3" name="Subtitle 2">
            <a:extLst>
              <a:ext uri="{FF2B5EF4-FFF2-40B4-BE49-F238E27FC236}">
                <a16:creationId xmlns:a16="http://schemas.microsoft.com/office/drawing/2014/main" id="{FC53E4CC-3F6E-737E-FFA2-4AA79E94A56B}"/>
              </a:ext>
            </a:extLst>
          </p:cNvPr>
          <p:cNvSpPr>
            <a:spLocks noGrp="1"/>
          </p:cNvSpPr>
          <p:nvPr>
            <p:ph type="subTitle" idx="1"/>
          </p:nvPr>
        </p:nvSpPr>
        <p:spPr/>
        <p:txBody>
          <a:bodyPr/>
          <a:lstStyle/>
          <a:p>
            <a:r>
              <a:rPr lang="en-US" dirty="0"/>
              <a:t>   </a:t>
            </a:r>
            <a:endParaRPr lang="en-IN" dirty="0"/>
          </a:p>
        </p:txBody>
      </p:sp>
    </p:spTree>
    <p:extLst>
      <p:ext uri="{BB962C8B-B14F-4D97-AF65-F5344CB8AC3E}">
        <p14:creationId xmlns:p14="http://schemas.microsoft.com/office/powerpoint/2010/main" val="3692548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159A385-A7C2-7FB2-69DB-82650933A391}"/>
              </a:ext>
            </a:extLst>
          </p:cNvPr>
          <p:cNvSpPr txBox="1"/>
          <p:nvPr/>
        </p:nvSpPr>
        <p:spPr>
          <a:xfrm>
            <a:off x="0" y="127820"/>
            <a:ext cx="11897033" cy="6370975"/>
          </a:xfrm>
          <a:prstGeom prst="rect">
            <a:avLst/>
          </a:prstGeom>
          <a:noFill/>
        </p:spPr>
        <p:txBody>
          <a:bodyPr wrap="square" rtlCol="0">
            <a:spAutoFit/>
          </a:bodyPr>
          <a:lstStyle/>
          <a:p>
            <a:r>
              <a:rPr lang="en-US" sz="2400" b="1" dirty="0">
                <a:latin typeface="Calibri" panose="020F0502020204030204" pitchFamily="34" charset="0"/>
                <a:ea typeface="Calibri" panose="020F0502020204030204" pitchFamily="34" charset="0"/>
                <a:cs typeface="Calibri" panose="020F0502020204030204" pitchFamily="34" charset="0"/>
              </a:rPr>
              <a:t>So we have categorized our disease detection project in 5 different ways</a:t>
            </a:r>
          </a:p>
          <a:p>
            <a:endParaRPr lang="en-US" sz="2400" dirty="0">
              <a:latin typeface="Calibri" panose="020F0502020204030204" pitchFamily="34" charset="0"/>
              <a:ea typeface="Calibri" panose="020F0502020204030204" pitchFamily="34" charset="0"/>
              <a:cs typeface="Calibri" panose="020F0502020204030204" pitchFamily="34" charset="0"/>
            </a:endParaRPr>
          </a:p>
          <a:p>
            <a:pPr marL="457200" indent="-457200">
              <a:buFont typeface="+mj-lt"/>
              <a:buAutoNum type="arabicPeriod"/>
            </a:pPr>
            <a:r>
              <a:rPr lang="en-US" sz="2400" u="sng" dirty="0">
                <a:latin typeface="Calibri" panose="020F0502020204030204" pitchFamily="34" charset="0"/>
                <a:ea typeface="Calibri" panose="020F0502020204030204" pitchFamily="34" charset="0"/>
                <a:cs typeface="Calibri" panose="020F0502020204030204" pitchFamily="34" charset="0"/>
              </a:rPr>
              <a:t>Read and Preprocessing Data</a:t>
            </a:r>
            <a:r>
              <a:rPr lang="en-US" sz="2400" dirty="0">
                <a:latin typeface="Calibri" panose="020F0502020204030204" pitchFamily="34" charset="0"/>
                <a:ea typeface="Calibri" panose="020F0502020204030204" pitchFamily="34" charset="0"/>
                <a:cs typeface="Calibri" panose="020F0502020204030204" pitchFamily="34" charset="0"/>
              </a:rPr>
              <a:t>: In this we will have a look on our dataset and understand each columns one by one.</a:t>
            </a:r>
          </a:p>
          <a:p>
            <a:pPr marL="457200" indent="-457200">
              <a:buFont typeface="+mj-lt"/>
              <a:buAutoNum type="arabicPeriod"/>
            </a:pPr>
            <a:endParaRPr lang="en-US" sz="2400" dirty="0">
              <a:latin typeface="Calibri" panose="020F0502020204030204" pitchFamily="34" charset="0"/>
              <a:ea typeface="Calibri" panose="020F0502020204030204" pitchFamily="34" charset="0"/>
              <a:cs typeface="Calibri" panose="020F0502020204030204" pitchFamily="34" charset="0"/>
            </a:endParaRPr>
          </a:p>
          <a:p>
            <a:pPr marL="457200" indent="-457200">
              <a:buFont typeface="+mj-lt"/>
              <a:buAutoNum type="arabicPeriod"/>
            </a:pPr>
            <a:r>
              <a:rPr lang="en-US" sz="2400" u="sng" dirty="0">
                <a:latin typeface="Calibri" panose="020F0502020204030204" pitchFamily="34" charset="0"/>
                <a:ea typeface="Calibri" panose="020F0502020204030204" pitchFamily="34" charset="0"/>
                <a:cs typeface="Calibri" panose="020F0502020204030204" pitchFamily="34" charset="0"/>
              </a:rPr>
              <a:t>Exploratory Data Analysis(EDA)</a:t>
            </a:r>
            <a:r>
              <a:rPr lang="en-US" sz="2400" dirty="0">
                <a:latin typeface="Calibri" panose="020F0502020204030204" pitchFamily="34" charset="0"/>
                <a:ea typeface="Calibri" panose="020F0502020204030204" pitchFamily="34" charset="0"/>
                <a:cs typeface="Calibri" panose="020F0502020204030204" pitchFamily="34" charset="0"/>
              </a:rPr>
              <a:t>:In this we will try to compare two or more columns from our given data set and also draw a graph for it to get better understanding or relations between any two or more than two columns.</a:t>
            </a:r>
          </a:p>
          <a:p>
            <a:pPr marL="457200" indent="-457200">
              <a:buFont typeface="+mj-lt"/>
              <a:buAutoNum type="arabicPeriod"/>
            </a:pPr>
            <a:endParaRPr lang="en-US" sz="2400" dirty="0">
              <a:latin typeface="Calibri" panose="020F0502020204030204" pitchFamily="34" charset="0"/>
              <a:ea typeface="Calibri" panose="020F0502020204030204" pitchFamily="34" charset="0"/>
              <a:cs typeface="Calibri" panose="020F0502020204030204" pitchFamily="34" charset="0"/>
            </a:endParaRPr>
          </a:p>
          <a:p>
            <a:pPr marL="457200" indent="-457200">
              <a:buFont typeface="+mj-lt"/>
              <a:buAutoNum type="arabicPeriod"/>
            </a:pPr>
            <a:r>
              <a:rPr lang="en-US" sz="2400" u="sng" dirty="0">
                <a:latin typeface="Calibri" panose="020F0502020204030204" pitchFamily="34" charset="0"/>
                <a:ea typeface="Calibri" panose="020F0502020204030204" pitchFamily="34" charset="0"/>
                <a:cs typeface="Calibri" panose="020F0502020204030204" pitchFamily="34" charset="0"/>
              </a:rPr>
              <a:t>Feature Extraction</a:t>
            </a:r>
            <a:r>
              <a:rPr lang="en-US" sz="2400" dirty="0">
                <a:latin typeface="Calibri" panose="020F0502020204030204" pitchFamily="34" charset="0"/>
                <a:ea typeface="Calibri" panose="020F0502020204030204" pitchFamily="34" charset="0"/>
                <a:cs typeface="Calibri" panose="020F0502020204030204" pitchFamily="34" charset="0"/>
              </a:rPr>
              <a:t>: Feature extraction is a process in machine learning and data analysis that involves identifying  and extracting relevant features from the raw data and these features are later used to create more informative dataset which is further utilized in predictions.</a:t>
            </a:r>
          </a:p>
          <a:p>
            <a:pPr marL="457200" indent="-457200">
              <a:buFont typeface="+mj-lt"/>
              <a:buAutoNum type="arabicPeriod"/>
            </a:pPr>
            <a:r>
              <a:rPr lang="en-US" sz="2400" u="sng" dirty="0">
                <a:latin typeface="Calibri" panose="020F0502020204030204" pitchFamily="34" charset="0"/>
                <a:ea typeface="Calibri" panose="020F0502020204030204" pitchFamily="34" charset="0"/>
                <a:cs typeface="Calibri" panose="020F0502020204030204" pitchFamily="34" charset="0"/>
              </a:rPr>
              <a:t>Data cleaning</a:t>
            </a:r>
            <a:r>
              <a:rPr lang="en-US" sz="2400" dirty="0">
                <a:latin typeface="Calibri" panose="020F0502020204030204" pitchFamily="34" charset="0"/>
                <a:ea typeface="Calibri" panose="020F0502020204030204" pitchFamily="34" charset="0"/>
                <a:cs typeface="Calibri" panose="020F0502020204030204" pitchFamily="34" charset="0"/>
              </a:rPr>
              <a:t>: In this we clean the useless data from our data set and make it easy to understand further.</a:t>
            </a:r>
          </a:p>
          <a:p>
            <a:pPr marL="457200" indent="-457200">
              <a:buFont typeface="+mj-lt"/>
              <a:buAutoNum type="arabicPeriod"/>
            </a:pPr>
            <a:r>
              <a:rPr lang="en-US" sz="2400" u="sng" dirty="0">
                <a:latin typeface="Calibri" panose="020F0502020204030204" pitchFamily="34" charset="0"/>
                <a:ea typeface="Calibri" panose="020F0502020204030204" pitchFamily="34" charset="0"/>
                <a:cs typeface="Calibri" panose="020F0502020204030204" pitchFamily="34" charset="0"/>
              </a:rPr>
              <a:t>Predictions</a:t>
            </a:r>
            <a:r>
              <a:rPr lang="en-US" sz="2400" dirty="0">
                <a:latin typeface="Calibri" panose="020F0502020204030204" pitchFamily="34" charset="0"/>
                <a:ea typeface="Calibri" panose="020F0502020204030204" pitchFamily="34" charset="0"/>
                <a:cs typeface="Calibri" panose="020F0502020204030204" pitchFamily="34" charset="0"/>
              </a:rPr>
              <a:t>: This is the last and the most important step in this we use various machine learning models to predict data after we trained them on our dataset.</a:t>
            </a:r>
            <a:endParaRPr lang="en-IN" sz="2400" dirty="0">
              <a:latin typeface="Calibri" panose="020F0502020204030204" pitchFamily="34" charset="0"/>
              <a:ea typeface="Calibri" panose="020F0502020204030204" pitchFamily="34" charset="0"/>
              <a:cs typeface="Calibri" panose="020F0502020204030204" pitchFamily="34" charset="0"/>
            </a:endParaRPr>
          </a:p>
        </p:txBody>
      </p:sp>
      <p:pic>
        <p:nvPicPr>
          <p:cNvPr id="3" name="Picture 2">
            <a:extLst>
              <a:ext uri="{FF2B5EF4-FFF2-40B4-BE49-F238E27FC236}">
                <a16:creationId xmlns:a16="http://schemas.microsoft.com/office/drawing/2014/main" id="{E98BE12A-179B-22F8-6CBB-4A0CA6D3CA2C}"/>
              </a:ext>
            </a:extLst>
          </p:cNvPr>
          <p:cNvPicPr>
            <a:picLocks noChangeAspect="1"/>
          </p:cNvPicPr>
          <p:nvPr/>
        </p:nvPicPr>
        <p:blipFill>
          <a:blip r:embed="rId2"/>
          <a:stretch>
            <a:fillRect/>
          </a:stretch>
        </p:blipFill>
        <p:spPr>
          <a:xfrm>
            <a:off x="10492593" y="0"/>
            <a:ext cx="1699407" cy="541067"/>
          </a:xfrm>
          <a:prstGeom prst="rect">
            <a:avLst/>
          </a:prstGeom>
        </p:spPr>
      </p:pic>
    </p:spTree>
    <p:extLst>
      <p:ext uri="{BB962C8B-B14F-4D97-AF65-F5344CB8AC3E}">
        <p14:creationId xmlns:p14="http://schemas.microsoft.com/office/powerpoint/2010/main" val="27968497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5039A7E-ABCD-C12F-B18C-24DB17AE7AD8}"/>
              </a:ext>
            </a:extLst>
          </p:cNvPr>
          <p:cNvSpPr txBox="1"/>
          <p:nvPr/>
        </p:nvSpPr>
        <p:spPr>
          <a:xfrm>
            <a:off x="2462629" y="196645"/>
            <a:ext cx="6228180" cy="954107"/>
          </a:xfrm>
          <a:prstGeom prst="rect">
            <a:avLst/>
          </a:prstGeom>
          <a:noFill/>
        </p:spPr>
        <p:txBody>
          <a:bodyPr wrap="none" rtlCol="0">
            <a:spAutoFit/>
          </a:bodyPr>
          <a:lstStyle/>
          <a:p>
            <a:pPr marL="571500" indent="-571500" algn="ctr">
              <a:buFont typeface="Wingdings" panose="05000000000000000000" pitchFamily="2" charset="2"/>
              <a:buChar char="v"/>
            </a:pPr>
            <a:r>
              <a:rPr lang="en-US" sz="3600" dirty="0">
                <a:latin typeface="Calibri" panose="020F0502020204030204" pitchFamily="34" charset="0"/>
                <a:ea typeface="Calibri" panose="020F0502020204030204" pitchFamily="34" charset="0"/>
                <a:cs typeface="Calibri" panose="020F0502020204030204" pitchFamily="34" charset="0"/>
              </a:rPr>
              <a:t>Read and Preprocessing Data</a:t>
            </a:r>
          </a:p>
          <a:p>
            <a:endParaRPr lang="en-IN" sz="2000" dirty="0">
              <a:latin typeface="Calibri" panose="020F0502020204030204" pitchFamily="34" charset="0"/>
              <a:ea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E72FE085-4A75-309E-8C00-120AE32AF2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0103" y="1150752"/>
            <a:ext cx="3382855" cy="1442687"/>
          </a:xfrm>
          <a:prstGeom prst="rect">
            <a:avLst/>
          </a:prstGeom>
        </p:spPr>
      </p:pic>
      <p:sp>
        <p:nvSpPr>
          <p:cNvPr id="6" name="TextBox 5">
            <a:extLst>
              <a:ext uri="{FF2B5EF4-FFF2-40B4-BE49-F238E27FC236}">
                <a16:creationId xmlns:a16="http://schemas.microsoft.com/office/drawing/2014/main" id="{788DAF9D-5127-3D24-090C-2D6631224641}"/>
              </a:ext>
            </a:extLst>
          </p:cNvPr>
          <p:cNvSpPr txBox="1"/>
          <p:nvPr/>
        </p:nvSpPr>
        <p:spPr>
          <a:xfrm>
            <a:off x="4021952" y="1150752"/>
            <a:ext cx="8229042" cy="830997"/>
          </a:xfrm>
          <a:prstGeom prst="rect">
            <a:avLst/>
          </a:prstGeom>
          <a:noFill/>
        </p:spPr>
        <p:txBody>
          <a:bodyPr wrap="square" rtlCol="0">
            <a:spAutoFit/>
          </a:bodyPr>
          <a:lstStyle/>
          <a:p>
            <a:r>
              <a:rPr lang="en-US" sz="2400" dirty="0">
                <a:latin typeface="Calibri" panose="020F0502020204030204" pitchFamily="34" charset="0"/>
                <a:ea typeface="Calibri" panose="020F0502020204030204" pitchFamily="34" charset="0"/>
                <a:cs typeface="Calibri" panose="020F0502020204030204" pitchFamily="34" charset="0"/>
              </a:rPr>
              <a:t>Shape basically gives us the dimension of our dataset such as row*columns</a:t>
            </a:r>
            <a:endParaRPr lang="en-IN" sz="2400" dirty="0">
              <a:latin typeface="Calibri" panose="020F0502020204030204" pitchFamily="34" charset="0"/>
              <a:ea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C9F3882C-164C-122F-F06F-E26808E98B98}"/>
              </a:ext>
            </a:extLst>
          </p:cNvPr>
          <p:cNvSpPr txBox="1"/>
          <p:nvPr/>
        </p:nvSpPr>
        <p:spPr>
          <a:xfrm>
            <a:off x="4021952" y="2104859"/>
            <a:ext cx="6514797" cy="461665"/>
          </a:xfrm>
          <a:prstGeom prst="rect">
            <a:avLst/>
          </a:prstGeom>
          <a:noFill/>
        </p:spPr>
        <p:txBody>
          <a:bodyPr wrap="none" rtlCol="0">
            <a:spAutoFit/>
          </a:bodyPr>
          <a:lstStyle/>
          <a:p>
            <a:r>
              <a:rPr lang="en-US" sz="2400" dirty="0">
                <a:latin typeface="Calibri" panose="020F0502020204030204" pitchFamily="34" charset="0"/>
                <a:ea typeface="Calibri" panose="020F0502020204030204" pitchFamily="34" charset="0"/>
                <a:cs typeface="Calibri" panose="020F0502020204030204" pitchFamily="34" charset="0"/>
              </a:rPr>
              <a:t>In this data set we have 1054 rows and 19 columns</a:t>
            </a:r>
            <a:endParaRPr lang="en-IN" sz="2400" dirty="0">
              <a:latin typeface="Calibri" panose="020F0502020204030204" pitchFamily="34" charset="0"/>
              <a:ea typeface="Calibri" panose="020F0502020204030204" pitchFamily="34" charset="0"/>
              <a:cs typeface="Calibri" panose="020F0502020204030204" pitchFamily="34" charset="0"/>
            </a:endParaRPr>
          </a:p>
        </p:txBody>
      </p:sp>
      <p:sp>
        <p:nvSpPr>
          <p:cNvPr id="8" name="TextBox 7">
            <a:extLst>
              <a:ext uri="{FF2B5EF4-FFF2-40B4-BE49-F238E27FC236}">
                <a16:creationId xmlns:a16="http://schemas.microsoft.com/office/drawing/2014/main" id="{C7F4649A-8718-9D0F-0799-674A327F88A9}"/>
              </a:ext>
            </a:extLst>
          </p:cNvPr>
          <p:cNvSpPr txBox="1"/>
          <p:nvPr/>
        </p:nvSpPr>
        <p:spPr>
          <a:xfrm>
            <a:off x="501445" y="2802193"/>
            <a:ext cx="8538428" cy="461665"/>
          </a:xfrm>
          <a:prstGeom prst="rect">
            <a:avLst/>
          </a:prstGeom>
          <a:noFill/>
        </p:spPr>
        <p:txBody>
          <a:bodyPr wrap="none" rtlCol="0">
            <a:spAutoFit/>
          </a:bodyPr>
          <a:lstStyle/>
          <a:p>
            <a:r>
              <a:rPr lang="en-US" sz="2400" dirty="0">
                <a:latin typeface="Calibri" panose="020F0502020204030204" pitchFamily="34" charset="0"/>
                <a:ea typeface="Calibri" panose="020F0502020204030204" pitchFamily="34" charset="0"/>
                <a:cs typeface="Calibri" panose="020F0502020204030204" pitchFamily="34" charset="0"/>
              </a:rPr>
              <a:t>Let’s have a brief look on all our columns of dataset and their types</a:t>
            </a:r>
            <a:endParaRPr lang="en-IN" sz="2400" dirty="0">
              <a:latin typeface="Calibri" panose="020F0502020204030204" pitchFamily="34" charset="0"/>
              <a:ea typeface="Calibri" panose="020F0502020204030204" pitchFamily="34" charset="0"/>
              <a:cs typeface="Calibri" panose="020F0502020204030204" pitchFamily="34" charset="0"/>
            </a:endParaRPr>
          </a:p>
        </p:txBody>
      </p:sp>
      <p:pic>
        <p:nvPicPr>
          <p:cNvPr id="12" name="Picture 11">
            <a:extLst>
              <a:ext uri="{FF2B5EF4-FFF2-40B4-BE49-F238E27FC236}">
                <a16:creationId xmlns:a16="http://schemas.microsoft.com/office/drawing/2014/main" id="{19DCC592-075B-836C-B2C6-8C8FA03FCF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0103" y="3381797"/>
            <a:ext cx="2990709" cy="3067003"/>
          </a:xfrm>
          <a:prstGeom prst="rect">
            <a:avLst/>
          </a:prstGeom>
        </p:spPr>
      </p:pic>
      <p:pic>
        <p:nvPicPr>
          <p:cNvPr id="2" name="Picture 1">
            <a:extLst>
              <a:ext uri="{FF2B5EF4-FFF2-40B4-BE49-F238E27FC236}">
                <a16:creationId xmlns:a16="http://schemas.microsoft.com/office/drawing/2014/main" id="{48CD6F01-0873-B5C4-8004-72182F5D8FCE}"/>
              </a:ext>
            </a:extLst>
          </p:cNvPr>
          <p:cNvPicPr>
            <a:picLocks noChangeAspect="1"/>
          </p:cNvPicPr>
          <p:nvPr/>
        </p:nvPicPr>
        <p:blipFill>
          <a:blip r:embed="rId4"/>
          <a:stretch>
            <a:fillRect/>
          </a:stretch>
        </p:blipFill>
        <p:spPr>
          <a:xfrm>
            <a:off x="10492593" y="0"/>
            <a:ext cx="1699407" cy="541067"/>
          </a:xfrm>
          <a:prstGeom prst="rect">
            <a:avLst/>
          </a:prstGeom>
        </p:spPr>
      </p:pic>
    </p:spTree>
    <p:extLst>
      <p:ext uri="{BB962C8B-B14F-4D97-AF65-F5344CB8AC3E}">
        <p14:creationId xmlns:p14="http://schemas.microsoft.com/office/powerpoint/2010/main" val="9681549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9D753C4-2529-1101-0E3D-B64FA7CCED51}"/>
              </a:ext>
            </a:extLst>
          </p:cNvPr>
          <p:cNvSpPr txBox="1"/>
          <p:nvPr/>
        </p:nvSpPr>
        <p:spPr>
          <a:xfrm>
            <a:off x="629265" y="452284"/>
            <a:ext cx="8426538" cy="830997"/>
          </a:xfrm>
          <a:prstGeom prst="rect">
            <a:avLst/>
          </a:prstGeom>
          <a:noFill/>
        </p:spPr>
        <p:txBody>
          <a:bodyPr wrap="none" rtlCol="0">
            <a:spAutoFit/>
          </a:bodyPr>
          <a:lstStyle/>
          <a:p>
            <a:pPr marL="342900" indent="-342900">
              <a:buFont typeface="Wingdings" panose="05000000000000000000" pitchFamily="2" charset="2"/>
              <a:buChar char="ü"/>
            </a:pPr>
            <a:r>
              <a:rPr lang="en-US" sz="2400" dirty="0">
                <a:latin typeface="Calibri" panose="020F0502020204030204" pitchFamily="34" charset="0"/>
                <a:ea typeface="Calibri" panose="020F0502020204030204" pitchFamily="34" charset="0"/>
                <a:cs typeface="Calibri" panose="020F0502020204030204" pitchFamily="34" charset="0"/>
              </a:rPr>
              <a:t>Let’s see that different types of columns we have in our dataset</a:t>
            </a:r>
          </a:p>
          <a:p>
            <a:endParaRPr lang="en-IN" sz="2400" dirty="0">
              <a:latin typeface="Calibri" panose="020F0502020204030204" pitchFamily="34" charset="0"/>
              <a:ea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963F1F8B-F401-87A7-4750-9E8B2AF5A8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4326" y="968910"/>
            <a:ext cx="7658764" cy="1341236"/>
          </a:xfrm>
          <a:prstGeom prst="rect">
            <a:avLst/>
          </a:prstGeom>
        </p:spPr>
      </p:pic>
      <p:sp>
        <p:nvSpPr>
          <p:cNvPr id="5" name="TextBox 4">
            <a:extLst>
              <a:ext uri="{FF2B5EF4-FFF2-40B4-BE49-F238E27FC236}">
                <a16:creationId xmlns:a16="http://schemas.microsoft.com/office/drawing/2014/main" id="{D4E59573-98D7-2A7F-D2B0-F65118D8AE25}"/>
              </a:ext>
            </a:extLst>
          </p:cNvPr>
          <p:cNvSpPr txBox="1"/>
          <p:nvPr/>
        </p:nvSpPr>
        <p:spPr>
          <a:xfrm>
            <a:off x="944326" y="2595939"/>
            <a:ext cx="7195881" cy="830997"/>
          </a:xfrm>
          <a:prstGeom prst="rect">
            <a:avLst/>
          </a:prstGeom>
          <a:noFill/>
        </p:spPr>
        <p:txBody>
          <a:bodyPr wrap="none" rtlCol="0">
            <a:spAutoFit/>
          </a:bodyPr>
          <a:lstStyle/>
          <a:p>
            <a:r>
              <a:rPr lang="en-US" sz="2400" dirty="0">
                <a:latin typeface="Calibri" panose="020F0502020204030204" pitchFamily="34" charset="0"/>
                <a:ea typeface="Calibri" panose="020F0502020204030204" pitchFamily="34" charset="0"/>
                <a:cs typeface="Calibri" panose="020F0502020204030204" pitchFamily="34" charset="0"/>
              </a:rPr>
              <a:t>Let’s check if there is any null value in our dataset or not</a:t>
            </a:r>
          </a:p>
          <a:p>
            <a:endParaRPr lang="en-IN" sz="2400" dirty="0">
              <a:latin typeface="Calibri" panose="020F0502020204030204" pitchFamily="34" charset="0"/>
              <a:ea typeface="Calibri" panose="020F0502020204030204" pitchFamily="34" charset="0"/>
              <a:cs typeface="Calibri" panose="020F0502020204030204" pitchFamily="34" charset="0"/>
            </a:endParaRPr>
          </a:p>
        </p:txBody>
      </p:sp>
      <p:pic>
        <p:nvPicPr>
          <p:cNvPr id="7" name="Picture 6">
            <a:extLst>
              <a:ext uri="{FF2B5EF4-FFF2-40B4-BE49-F238E27FC236}">
                <a16:creationId xmlns:a16="http://schemas.microsoft.com/office/drawing/2014/main" id="{B92C0BF5-316F-BC6F-B3BC-2589E61F24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4326" y="3049975"/>
            <a:ext cx="2328778" cy="2839115"/>
          </a:xfrm>
          <a:prstGeom prst="rect">
            <a:avLst/>
          </a:prstGeom>
        </p:spPr>
      </p:pic>
      <p:cxnSp>
        <p:nvCxnSpPr>
          <p:cNvPr id="9" name="Straight Arrow Connector 8">
            <a:extLst>
              <a:ext uri="{FF2B5EF4-FFF2-40B4-BE49-F238E27FC236}">
                <a16:creationId xmlns:a16="http://schemas.microsoft.com/office/drawing/2014/main" id="{98F6F16F-31EE-0A7F-76DA-1C90A523D7B0}"/>
              </a:ext>
            </a:extLst>
          </p:cNvPr>
          <p:cNvCxnSpPr>
            <a:cxnSpLocks/>
          </p:cNvCxnSpPr>
          <p:nvPr/>
        </p:nvCxnSpPr>
        <p:spPr>
          <a:xfrm>
            <a:off x="3273104" y="4198374"/>
            <a:ext cx="183967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3045344E-0D5B-F88F-4443-58B397BC00D6}"/>
              </a:ext>
            </a:extLst>
          </p:cNvPr>
          <p:cNvSpPr txBox="1"/>
          <p:nvPr/>
        </p:nvSpPr>
        <p:spPr>
          <a:xfrm>
            <a:off x="5112774" y="3951202"/>
            <a:ext cx="6536020" cy="461665"/>
          </a:xfrm>
          <a:prstGeom prst="rect">
            <a:avLst/>
          </a:prstGeom>
          <a:noFill/>
        </p:spPr>
        <p:txBody>
          <a:bodyPr wrap="none" rtlCol="0">
            <a:spAutoFit/>
          </a:bodyPr>
          <a:lstStyle/>
          <a:p>
            <a:r>
              <a:rPr lang="en-US" sz="2400" dirty="0">
                <a:latin typeface="Calibri" panose="020F0502020204030204" pitchFamily="34" charset="0"/>
                <a:ea typeface="Calibri" panose="020F0502020204030204" pitchFamily="34" charset="0"/>
                <a:cs typeface="Calibri" panose="020F0502020204030204" pitchFamily="34" charset="0"/>
              </a:rPr>
              <a:t>No null values are find in our dataset which is good</a:t>
            </a:r>
            <a:endParaRPr lang="en-IN" sz="2400" dirty="0">
              <a:latin typeface="Calibri" panose="020F0502020204030204" pitchFamily="34" charset="0"/>
              <a:ea typeface="Calibri" panose="020F0502020204030204" pitchFamily="34" charset="0"/>
              <a:cs typeface="Calibri" panose="020F0502020204030204" pitchFamily="34" charset="0"/>
            </a:endParaRPr>
          </a:p>
        </p:txBody>
      </p:sp>
      <p:pic>
        <p:nvPicPr>
          <p:cNvPr id="3" name="Picture 2">
            <a:extLst>
              <a:ext uri="{FF2B5EF4-FFF2-40B4-BE49-F238E27FC236}">
                <a16:creationId xmlns:a16="http://schemas.microsoft.com/office/drawing/2014/main" id="{5C98EA5E-F9E0-32B8-3DC3-CF737C34ECFE}"/>
              </a:ext>
            </a:extLst>
          </p:cNvPr>
          <p:cNvPicPr>
            <a:picLocks noChangeAspect="1"/>
          </p:cNvPicPr>
          <p:nvPr/>
        </p:nvPicPr>
        <p:blipFill>
          <a:blip r:embed="rId4"/>
          <a:stretch>
            <a:fillRect/>
          </a:stretch>
        </p:blipFill>
        <p:spPr>
          <a:xfrm>
            <a:off x="10492593" y="0"/>
            <a:ext cx="1699407" cy="541067"/>
          </a:xfrm>
          <a:prstGeom prst="rect">
            <a:avLst/>
          </a:prstGeom>
        </p:spPr>
      </p:pic>
    </p:spTree>
    <p:extLst>
      <p:ext uri="{BB962C8B-B14F-4D97-AF65-F5344CB8AC3E}">
        <p14:creationId xmlns:p14="http://schemas.microsoft.com/office/powerpoint/2010/main" val="14974922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C36022A-DC10-B01C-640B-9A8B8A3094C6}"/>
              </a:ext>
            </a:extLst>
          </p:cNvPr>
          <p:cNvSpPr txBox="1"/>
          <p:nvPr/>
        </p:nvSpPr>
        <p:spPr>
          <a:xfrm>
            <a:off x="3441290" y="462115"/>
            <a:ext cx="3630096" cy="461665"/>
          </a:xfrm>
          <a:prstGeom prst="rect">
            <a:avLst/>
          </a:prstGeom>
          <a:noFill/>
        </p:spPr>
        <p:txBody>
          <a:bodyPr wrap="none" rtlCol="0">
            <a:spAutoFit/>
          </a:bodyPr>
          <a:lstStyle/>
          <a:p>
            <a:pPr marL="285750" indent="-285750" algn="ctr">
              <a:buFont typeface="Wingdings" panose="05000000000000000000" pitchFamily="2" charset="2"/>
              <a:buChar char="ü"/>
            </a:pPr>
            <a:r>
              <a:rPr lang="en-US" sz="2400" dirty="0">
                <a:latin typeface="Calibri" panose="020F0502020204030204" pitchFamily="34" charset="0"/>
                <a:ea typeface="Calibri" panose="020F0502020204030204" pitchFamily="34" charset="0"/>
                <a:cs typeface="Calibri" panose="020F0502020204030204" pitchFamily="34" charset="0"/>
              </a:rPr>
              <a:t>Exploratory Data Analysis</a:t>
            </a:r>
            <a:endParaRPr lang="en-IN" sz="2400" dirty="0">
              <a:latin typeface="Calibri" panose="020F0502020204030204" pitchFamily="34" charset="0"/>
              <a:ea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95B774BD-A568-9EC3-1B96-4526AFA050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2606" y="1127799"/>
            <a:ext cx="4103588" cy="3205928"/>
          </a:xfrm>
          <a:prstGeom prst="rect">
            <a:avLst/>
          </a:prstGeom>
        </p:spPr>
      </p:pic>
      <p:sp>
        <p:nvSpPr>
          <p:cNvPr id="5" name="TextBox 4">
            <a:extLst>
              <a:ext uri="{FF2B5EF4-FFF2-40B4-BE49-F238E27FC236}">
                <a16:creationId xmlns:a16="http://schemas.microsoft.com/office/drawing/2014/main" id="{47287EE7-C408-D8B5-6502-41AD74488928}"/>
              </a:ext>
            </a:extLst>
          </p:cNvPr>
          <p:cNvSpPr txBox="1"/>
          <p:nvPr/>
        </p:nvSpPr>
        <p:spPr>
          <a:xfrm>
            <a:off x="88490" y="4323895"/>
            <a:ext cx="5699061" cy="461665"/>
          </a:xfrm>
          <a:prstGeom prst="rect">
            <a:avLst/>
          </a:prstGeom>
          <a:noFill/>
        </p:spPr>
        <p:txBody>
          <a:bodyPr wrap="none" rtlCol="0">
            <a:spAutoFit/>
          </a:bodyPr>
          <a:lstStyle/>
          <a:p>
            <a:r>
              <a:rPr lang="en-US" sz="2400" dirty="0">
                <a:latin typeface="Calibri" panose="020F0502020204030204" pitchFamily="34" charset="0"/>
                <a:ea typeface="Calibri" panose="020F0502020204030204" pitchFamily="34" charset="0"/>
                <a:cs typeface="Calibri" panose="020F0502020204030204" pitchFamily="34" charset="0"/>
              </a:rPr>
              <a:t>Percentage of Toddlers having Autism or not</a:t>
            </a:r>
            <a:endParaRPr lang="en-IN" sz="2400" dirty="0">
              <a:latin typeface="Calibri" panose="020F0502020204030204" pitchFamily="34" charset="0"/>
              <a:ea typeface="Calibri" panose="020F0502020204030204" pitchFamily="34" charset="0"/>
              <a:cs typeface="Calibri" panose="020F0502020204030204" pitchFamily="34" charset="0"/>
            </a:endParaRPr>
          </a:p>
        </p:txBody>
      </p:sp>
      <p:pic>
        <p:nvPicPr>
          <p:cNvPr id="7" name="Picture 6">
            <a:extLst>
              <a:ext uri="{FF2B5EF4-FFF2-40B4-BE49-F238E27FC236}">
                <a16:creationId xmlns:a16="http://schemas.microsoft.com/office/drawing/2014/main" id="{504141B6-156C-9AB2-E27E-BF19FF4D9A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43441" y="1127799"/>
            <a:ext cx="4093013" cy="3309852"/>
          </a:xfrm>
          <a:prstGeom prst="rect">
            <a:avLst/>
          </a:prstGeom>
        </p:spPr>
      </p:pic>
      <p:sp>
        <p:nvSpPr>
          <p:cNvPr id="8" name="TextBox 7">
            <a:extLst>
              <a:ext uri="{FF2B5EF4-FFF2-40B4-BE49-F238E27FC236}">
                <a16:creationId xmlns:a16="http://schemas.microsoft.com/office/drawing/2014/main" id="{A300CA29-5BD0-3068-4C00-E52A45292220}"/>
              </a:ext>
            </a:extLst>
          </p:cNvPr>
          <p:cNvSpPr txBox="1"/>
          <p:nvPr/>
        </p:nvSpPr>
        <p:spPr>
          <a:xfrm>
            <a:off x="6822680" y="4437651"/>
            <a:ext cx="5585630" cy="830997"/>
          </a:xfrm>
          <a:prstGeom prst="rect">
            <a:avLst/>
          </a:prstGeom>
          <a:noFill/>
        </p:spPr>
        <p:txBody>
          <a:bodyPr wrap="square" rtlCol="0">
            <a:spAutoFit/>
          </a:bodyPr>
          <a:lstStyle/>
          <a:p>
            <a:r>
              <a:rPr lang="en-US" sz="2400" dirty="0">
                <a:latin typeface="Calibri" panose="020F0502020204030204" pitchFamily="34" charset="0"/>
                <a:ea typeface="Calibri" panose="020F0502020204030204" pitchFamily="34" charset="0"/>
                <a:cs typeface="Calibri" panose="020F0502020204030204" pitchFamily="34" charset="0"/>
              </a:rPr>
              <a:t>Toddlers having autism based on Age in months</a:t>
            </a:r>
            <a:endParaRPr lang="en-IN" sz="2400" dirty="0">
              <a:latin typeface="Calibri" panose="020F0502020204030204" pitchFamily="34" charset="0"/>
              <a:ea typeface="Calibri" panose="020F0502020204030204" pitchFamily="34" charset="0"/>
              <a:cs typeface="Calibri" panose="020F0502020204030204" pitchFamily="34" charset="0"/>
            </a:endParaRPr>
          </a:p>
        </p:txBody>
      </p:sp>
      <p:pic>
        <p:nvPicPr>
          <p:cNvPr id="3" name="Picture 2">
            <a:extLst>
              <a:ext uri="{FF2B5EF4-FFF2-40B4-BE49-F238E27FC236}">
                <a16:creationId xmlns:a16="http://schemas.microsoft.com/office/drawing/2014/main" id="{1E9AA2CB-4752-323F-2C11-2CAD7424D96A}"/>
              </a:ext>
            </a:extLst>
          </p:cNvPr>
          <p:cNvPicPr>
            <a:picLocks noChangeAspect="1"/>
          </p:cNvPicPr>
          <p:nvPr/>
        </p:nvPicPr>
        <p:blipFill>
          <a:blip r:embed="rId4"/>
          <a:stretch>
            <a:fillRect/>
          </a:stretch>
        </p:blipFill>
        <p:spPr>
          <a:xfrm>
            <a:off x="10492593" y="0"/>
            <a:ext cx="1699407" cy="541067"/>
          </a:xfrm>
          <a:prstGeom prst="rect">
            <a:avLst/>
          </a:prstGeom>
        </p:spPr>
      </p:pic>
    </p:spTree>
    <p:extLst>
      <p:ext uri="{BB962C8B-B14F-4D97-AF65-F5344CB8AC3E}">
        <p14:creationId xmlns:p14="http://schemas.microsoft.com/office/powerpoint/2010/main" val="1825539420"/>
      </p:ext>
    </p:extLst>
  </p:cSld>
  <p:clrMapOvr>
    <a:masterClrMapping/>
  </p:clrMapOvr>
</p:sld>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8F31A783-2159-4870-BC29-2BA7D038EA4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TM04033937[[fn=Vapor Trail]]</Template>
  <TotalTime>420</TotalTime>
  <Words>1863</Words>
  <Application>Microsoft Office PowerPoint</Application>
  <PresentationFormat>Widescreen</PresentationFormat>
  <Paragraphs>247</Paragraphs>
  <Slides>51</Slides>
  <Notes>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51</vt:i4>
      </vt:variant>
    </vt:vector>
  </HeadingPairs>
  <TitlesOfParts>
    <vt:vector size="57" baseType="lpstr">
      <vt:lpstr>Arial</vt:lpstr>
      <vt:lpstr>Calibri</vt:lpstr>
      <vt:lpstr>Century Gothic</vt:lpstr>
      <vt:lpstr>Source Sans Pro Web</vt:lpstr>
      <vt:lpstr>Wingdings</vt:lpstr>
      <vt:lpstr>Vapor Trail</vt:lpstr>
      <vt:lpstr>TEAM NAME: APSC</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TEAM NAME: APSC</dc:title>
  <dc:creator>parth batra</dc:creator>
  <cp:lastModifiedBy>parth batra</cp:lastModifiedBy>
  <cp:revision>167</cp:revision>
  <dcterms:created xsi:type="dcterms:W3CDTF">2024-05-16T15:20:27Z</dcterms:created>
  <dcterms:modified xsi:type="dcterms:W3CDTF">2024-05-17T04:31:50Z</dcterms:modified>
</cp:coreProperties>
</file>